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69" r:id="rId2"/>
    <p:sldId id="270" r:id="rId3"/>
    <p:sldId id="271" r:id="rId4"/>
    <p:sldId id="267" r:id="rId5"/>
    <p:sldId id="257" r:id="rId6"/>
    <p:sldId id="258" r:id="rId7"/>
    <p:sldId id="259" r:id="rId8"/>
    <p:sldId id="260" r:id="rId9"/>
    <p:sldId id="261" r:id="rId10"/>
    <p:sldId id="262" r:id="rId11"/>
    <p:sldId id="268" r:id="rId12"/>
    <p:sldId id="264" r:id="rId13"/>
    <p:sldId id="265" r:id="rId14"/>
    <p:sldId id="266"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757" autoAdjust="0"/>
    <p:restoredTop sz="57509" autoAdjust="0"/>
  </p:normalViewPr>
  <p:slideViewPr>
    <p:cSldViewPr>
      <p:cViewPr>
        <p:scale>
          <a:sx n="60" d="100"/>
          <a:sy n="60" d="100"/>
        </p:scale>
        <p:origin x="-138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70" d="100"/>
          <a:sy n="70" d="100"/>
        </p:scale>
        <p:origin x="-2100" y="-2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3D64F5F-3E0E-4BDE-A658-A3FBD5031DFF}" type="datetimeFigureOut">
              <a:rPr lang="en-US" smtClean="0"/>
              <a:t>2/23/2017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96F7A6B-2103-47CE-AB3E-8BEE29236926}" type="slidenum">
              <a:rPr lang="en-US" smtClean="0"/>
              <a:t>‹#›</a:t>
            </a:fld>
            <a:endParaRPr lang="en-US"/>
          </a:p>
        </p:txBody>
      </p:sp>
    </p:spTree>
    <p:extLst>
      <p:ext uri="{BB962C8B-B14F-4D97-AF65-F5344CB8AC3E}">
        <p14:creationId xmlns:p14="http://schemas.microsoft.com/office/powerpoint/2010/main" val="20488367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smtClean="0"/>
              <a:t>Drug Recognition Expert</a:t>
            </a:r>
          </a:p>
          <a:p>
            <a:r>
              <a:rPr lang="en-US" dirty="0" smtClean="0"/>
              <a:t>Condensed Instructor Development Course</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t>Session 1 – Introduction</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r>
              <a:rPr lang="en-US" dirty="0" smtClean="0"/>
              <a:t>Page </a:t>
            </a:r>
            <a:fld id="{2D0F2CFA-0593-433C-A738-84B1DD39D9D1}" type="slidenum">
              <a:rPr lang="en-US" smtClean="0"/>
              <a:t>‹#›</a:t>
            </a:fld>
            <a:endParaRPr lang="en-US" dirty="0"/>
          </a:p>
        </p:txBody>
      </p:sp>
    </p:spTree>
    <p:extLst>
      <p:ext uri="{BB962C8B-B14F-4D97-AF65-F5344CB8AC3E}">
        <p14:creationId xmlns:p14="http://schemas.microsoft.com/office/powerpoint/2010/main" val="3852146483"/>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4"/>
          </p:nvPr>
        </p:nvSpPr>
        <p:spPr/>
        <p:txBody>
          <a:bodyPr/>
          <a:lstStyle/>
          <a:p>
            <a:r>
              <a:rPr lang="en-US" smtClean="0"/>
              <a:t>Page </a:t>
            </a:r>
            <a:fld id="{2D0F2CFA-0593-433C-A738-84B1DD39D9D1}" type="slidenum">
              <a:rPr lang="en-US" smtClean="0"/>
              <a:t>1</a:t>
            </a:fld>
            <a:endParaRPr lang="en-US" dirty="0"/>
          </a:p>
        </p:txBody>
      </p:sp>
      <p:sp>
        <p:nvSpPr>
          <p:cNvPr id="8" name="Header Placeholder 7"/>
          <p:cNvSpPr>
            <a:spLocks noGrp="1"/>
          </p:cNvSpPr>
          <p:nvPr>
            <p:ph type="hdr" sz="quarter" idx="15"/>
          </p:nvPr>
        </p:nvSpPr>
        <p:spPr/>
        <p:txBody>
          <a:bodyPr/>
          <a:lstStyle/>
          <a:p>
            <a:r>
              <a:rPr lang="en-US" smtClean="0"/>
              <a:t>Drug Recognition Expert</a:t>
            </a:r>
          </a:p>
          <a:p>
            <a:r>
              <a:rPr lang="en-US" smtClean="0"/>
              <a:t>Condensed Instructor Development Course</a:t>
            </a:r>
            <a:endParaRPr lang="en-US" dirty="0"/>
          </a:p>
        </p:txBody>
      </p:sp>
      <p:sp>
        <p:nvSpPr>
          <p:cNvPr id="6" name="Footer Placeholder 5"/>
          <p:cNvSpPr>
            <a:spLocks noGrp="1"/>
          </p:cNvSpPr>
          <p:nvPr>
            <p:ph type="ftr" sz="quarter" idx="16"/>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69913"/>
            <a:ext cx="3657600" cy="2743200"/>
          </a:xfrm>
        </p:spPr>
      </p:sp>
      <p:sp>
        <p:nvSpPr>
          <p:cNvPr id="3" name="Notes Placeholder 2"/>
          <p:cNvSpPr>
            <a:spLocks noGrp="1"/>
          </p:cNvSpPr>
          <p:nvPr>
            <p:ph type="body" idx="1"/>
          </p:nvPr>
        </p:nvSpPr>
        <p:spPr>
          <a:xfrm>
            <a:off x="380010" y="3497144"/>
            <a:ext cx="6561513" cy="5622330"/>
          </a:xfrm>
        </p:spPr>
        <p:txBody>
          <a:bodyPr/>
          <a:lstStyle/>
          <a:p>
            <a:pPr marL="241653" indent="-241653">
              <a:tabLst>
                <a:tab pos="6276267" algn="r"/>
              </a:tabLst>
            </a:pPr>
            <a:r>
              <a:rPr lang="en-US" b="1" cap="all" dirty="0">
                <a:ea typeface="Times New Roman"/>
                <a:cs typeface="Calibri"/>
              </a:rPr>
              <a:t>D. </a:t>
            </a:r>
            <a:r>
              <a:rPr lang="en-US" b="1" u="sng" cap="all" dirty="0">
                <a:ea typeface="Times New Roman"/>
                <a:cs typeface="Calibri"/>
              </a:rPr>
              <a:t>Introduction </a:t>
            </a:r>
            <a:endParaRPr lang="en-US" cap="all" dirty="0">
              <a:ea typeface="Times New Roman"/>
              <a:cs typeface="Calibri"/>
            </a:endParaRPr>
          </a:p>
          <a:p>
            <a:r>
              <a:rPr lang="en-US" b="1" i="1" dirty="0" smtClean="0">
                <a:ea typeface="Times New Roman"/>
                <a:cs typeface="Times New Roman"/>
              </a:rPr>
              <a:t>The </a:t>
            </a:r>
            <a:r>
              <a:rPr lang="en-US" b="1" i="1" dirty="0">
                <a:ea typeface="Times New Roman"/>
                <a:cs typeface="Times New Roman"/>
              </a:rPr>
              <a:t>following activity includes an introduction of all instructors and participants. Be enthusiastic and use humor appropriately. Humor conveys a relaxed, comfortable environment. </a:t>
            </a:r>
            <a:endParaRPr lang="en-US" dirty="0">
              <a:ea typeface="Times New Roman"/>
              <a:cs typeface="Times New Roman"/>
            </a:endParaRPr>
          </a:p>
          <a:p>
            <a:endParaRPr lang="en-US" b="1" dirty="0">
              <a:ea typeface="Times New Roman"/>
              <a:cs typeface="Times New Roman"/>
            </a:endParaRPr>
          </a:p>
          <a:p>
            <a:r>
              <a:rPr lang="en-US" b="1" i="1" dirty="0">
                <a:ea typeface="Times New Roman"/>
                <a:cs typeface="Times New Roman"/>
              </a:rPr>
              <a:t>ACTIVITY: Windowpane</a:t>
            </a:r>
          </a:p>
          <a:p>
            <a:r>
              <a:rPr lang="en-US" b="1" i="1" dirty="0">
                <a:ea typeface="Times New Roman"/>
                <a:cs typeface="Times New Roman"/>
              </a:rPr>
              <a:t>Objectives: Participants will create a windowpane using the easel/easel pad. Each participant will stand before the group, give a presentation, state their expectations of the course, and provide the faculty with insight into their experience. </a:t>
            </a:r>
          </a:p>
          <a:p>
            <a:r>
              <a:rPr lang="en-US" b="1" i="1" dirty="0">
                <a:ea typeface="Times New Roman"/>
                <a:cs typeface="Times New Roman"/>
              </a:rPr>
              <a:t>Supplies Needed: Multiple self-adhesive easel/easel pads and multiple packages of colored </a:t>
            </a:r>
            <a:r>
              <a:rPr lang="en-US" b="1" i="1" dirty="0" smtClean="0">
                <a:ea typeface="Times New Roman"/>
                <a:cs typeface="Times New Roman"/>
              </a:rPr>
              <a:t>markers</a:t>
            </a:r>
            <a:r>
              <a:rPr lang="en-US" b="0" i="0" dirty="0">
                <a:ea typeface="Times New Roman"/>
                <a:cs typeface="Times New Roman"/>
              </a:rPr>
              <a:t>.</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Instructors should put an example of their windowpanes up in the classroom as an example. One of the instructors may construct a windowpane in only 1 color that is not easily readable, such as yellow or orange. The instructor who teaches Session 3 will later use this pane for a teaching moment when he or she covers the use of color and impact.  After the panes are completed, the lead instructor will present his or her windowpane to the group, taking no more than two minutes. Next, the participants and instructors will present their panes. Whenever they finish their presentations, participants should tape/stick the windowpanes to the wall in the main room.</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Instructions: Give each participant a self-adhesive sheet of paper. The instructor should put an example of the windowpane at the front of the class for participants to see and copy. Have them respond to the questions presented. Advise them they will be presenting their windowpane to the group as a whole. Also let them know their windowpanes will remain posted in the classroom for the remainder of the course.</a:t>
            </a:r>
            <a:endParaRPr lang="en-US" dirty="0">
              <a:ea typeface="Times New Roman"/>
              <a:cs typeface="Times New Roman"/>
            </a:endParaRPr>
          </a:p>
          <a:p>
            <a:r>
              <a:rPr lang="en-US" b="1" i="1" dirty="0">
                <a:ea typeface="Times New Roman"/>
                <a:cs typeface="Times New Roman"/>
              </a:rPr>
              <a:t> *Additional instruction for the window pane activity is provided on the next page.</a:t>
            </a:r>
            <a:endParaRPr lang="en-US" dirty="0"/>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10</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4245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3075" y="720725"/>
            <a:ext cx="3840163" cy="2879725"/>
          </a:xfrm>
        </p:spPr>
      </p:sp>
      <p:sp>
        <p:nvSpPr>
          <p:cNvPr id="3" name="Notes Placeholder 2"/>
          <p:cNvSpPr>
            <a:spLocks noGrp="1"/>
          </p:cNvSpPr>
          <p:nvPr>
            <p:ph type="body" idx="1"/>
          </p:nvPr>
        </p:nvSpPr>
        <p:spPr>
          <a:xfrm>
            <a:off x="731520" y="3828012"/>
            <a:ext cx="5852160" cy="5053099"/>
          </a:xfrm>
        </p:spPr>
        <p:txBody>
          <a:bodyPr/>
          <a:lstStyle/>
          <a:p>
            <a:r>
              <a:rPr lang="en-US" dirty="0">
                <a:ea typeface="Times New Roman"/>
                <a:cs typeface="Times New Roman"/>
              </a:rPr>
              <a:t>Introductions</a:t>
            </a:r>
          </a:p>
          <a:p>
            <a:pPr marL="362480" indent="-362480">
              <a:buFont typeface="Symbol"/>
              <a:buChar char=""/>
            </a:pPr>
            <a:r>
              <a:rPr lang="en-US" dirty="0">
                <a:ea typeface="Times New Roman"/>
                <a:cs typeface="Times New Roman"/>
              </a:rPr>
              <a:t>Name and agency</a:t>
            </a:r>
          </a:p>
          <a:p>
            <a:pPr marL="362480" indent="-362480">
              <a:buFont typeface="Symbol"/>
              <a:buChar char=""/>
            </a:pPr>
            <a:r>
              <a:rPr lang="en-US" dirty="0">
                <a:ea typeface="Times New Roman"/>
                <a:cs typeface="Times New Roman"/>
              </a:rPr>
              <a:t>Experience teaching (years)</a:t>
            </a:r>
          </a:p>
          <a:p>
            <a:pPr marL="362480" indent="-362480">
              <a:buFont typeface="Symbol"/>
              <a:buChar char=""/>
            </a:pPr>
            <a:r>
              <a:rPr lang="en-US" dirty="0">
                <a:ea typeface="Times New Roman"/>
                <a:cs typeface="Times New Roman"/>
              </a:rPr>
              <a:t>Experience as a law enforcement officer (years)</a:t>
            </a:r>
          </a:p>
          <a:p>
            <a:pPr marL="362480" indent="-362480">
              <a:buFont typeface="Symbol"/>
              <a:buChar char=""/>
            </a:pPr>
            <a:r>
              <a:rPr lang="en-US" dirty="0">
                <a:ea typeface="Times New Roman"/>
                <a:cs typeface="Times New Roman"/>
              </a:rPr>
              <a:t>Goal for the course</a:t>
            </a:r>
          </a:p>
          <a:p>
            <a:pPr marL="362480" indent="-362480">
              <a:buFont typeface="Symbol"/>
              <a:buChar char=""/>
            </a:pPr>
            <a:r>
              <a:rPr lang="en-US" dirty="0">
                <a:ea typeface="Times New Roman"/>
                <a:cs typeface="Times New Roman"/>
              </a:rPr>
              <a:t>Your ideal job (pictures can be used)</a:t>
            </a:r>
          </a:p>
          <a:p>
            <a:r>
              <a:rPr lang="en-US" b="1" i="1" dirty="0">
                <a:ea typeface="Times New Roman"/>
                <a:cs typeface="Times New Roman"/>
              </a:rPr>
              <a:t> </a:t>
            </a:r>
            <a:endParaRPr lang="en-US" dirty="0">
              <a:ea typeface="Times New Roman"/>
              <a:cs typeface="Times New Roman"/>
            </a:endParaRPr>
          </a:p>
          <a:p>
            <a:r>
              <a:rPr lang="en-US" b="1" i="1" dirty="0" smtClean="0">
                <a:ea typeface="Times New Roman"/>
                <a:cs typeface="Times New Roman"/>
              </a:rPr>
              <a:t>Whenever the instructors finish their presentations, allow</a:t>
            </a:r>
            <a:r>
              <a:rPr lang="en-US" b="1" i="1" baseline="0" dirty="0" smtClean="0">
                <a:ea typeface="Times New Roman"/>
                <a:cs typeface="Times New Roman"/>
              </a:rPr>
              <a:t> 10 minutes for participants to create their own windowpanes. Participants should tape/stick  the windowpanes to the wall in the main room. Allow each participant  2-3 minutes to present their windowpanes.</a:t>
            </a:r>
          </a:p>
          <a:p>
            <a:endParaRPr lang="en-US" b="1" i="1" dirty="0" smtClean="0">
              <a:ea typeface="Times New Roman"/>
              <a:cs typeface="Times New Roman"/>
            </a:endParaRPr>
          </a:p>
          <a:p>
            <a:r>
              <a:rPr lang="en-US" b="0" i="1" dirty="0" smtClean="0">
                <a:ea typeface="Times New Roman"/>
                <a:cs typeface="Times New Roman"/>
              </a:rPr>
              <a:t>Name</a:t>
            </a:r>
            <a:r>
              <a:rPr lang="en-US" b="0" i="1" dirty="0">
                <a:ea typeface="Times New Roman"/>
                <a:cs typeface="Times New Roman"/>
              </a:rPr>
              <a:t>: </a:t>
            </a:r>
            <a:r>
              <a:rPr lang="en-US" b="1" i="1" dirty="0">
                <a:ea typeface="Times New Roman"/>
                <a:cs typeface="Times New Roman"/>
              </a:rPr>
              <a:t>For identification purposes</a:t>
            </a:r>
            <a:endParaRPr lang="en-US" dirty="0">
              <a:ea typeface="Times New Roman"/>
              <a:cs typeface="Times New Roman"/>
            </a:endParaRPr>
          </a:p>
          <a:p>
            <a:endParaRPr lang="en-US" b="1" i="1" dirty="0">
              <a:ea typeface="Times New Roman"/>
              <a:cs typeface="Times New Roman"/>
            </a:endParaRPr>
          </a:p>
          <a:p>
            <a:r>
              <a:rPr lang="en-US" b="0" i="1" dirty="0">
                <a:ea typeface="Times New Roman"/>
                <a:cs typeface="Times New Roman"/>
              </a:rPr>
              <a:t>Experience: </a:t>
            </a:r>
            <a:r>
              <a:rPr lang="en-US" b="1" i="1" dirty="0">
                <a:ea typeface="Times New Roman"/>
                <a:cs typeface="Times New Roman"/>
              </a:rPr>
              <a:t>The purpose of this particular windowpane is to open up the discussion of prior work and presentation experience.</a:t>
            </a:r>
            <a:endParaRPr lang="en-US" dirty="0">
              <a:ea typeface="Times New Roman"/>
              <a:cs typeface="Times New Roman"/>
            </a:endParaRPr>
          </a:p>
          <a:p>
            <a:endParaRPr lang="en-US" b="1" i="1" dirty="0">
              <a:ea typeface="Times New Roman"/>
              <a:cs typeface="Times New Roman"/>
            </a:endParaRPr>
          </a:p>
          <a:p>
            <a:r>
              <a:rPr lang="en-US" b="0" i="1" dirty="0">
                <a:ea typeface="Times New Roman"/>
                <a:cs typeface="Times New Roman"/>
              </a:rPr>
              <a:t>Goal for the course: </a:t>
            </a:r>
            <a:r>
              <a:rPr lang="en-US" b="1" i="1" dirty="0">
                <a:ea typeface="Times New Roman"/>
                <a:cs typeface="Times New Roman"/>
              </a:rPr>
              <a:t>Have the participant verbalize at the beginning of the training what they hope to gain by the completion of the course.</a:t>
            </a:r>
            <a:endParaRPr lang="en-US" dirty="0">
              <a:ea typeface="Times New Roman"/>
              <a:cs typeface="Times New Roman"/>
            </a:endParaRPr>
          </a:p>
          <a:p>
            <a:endParaRPr lang="en-US" b="1" i="1" dirty="0">
              <a:ea typeface="Times New Roman"/>
              <a:cs typeface="Times New Roman"/>
            </a:endParaRPr>
          </a:p>
          <a:p>
            <a:r>
              <a:rPr lang="en-US" b="0" i="1" dirty="0">
                <a:ea typeface="Times New Roman"/>
                <a:cs typeface="Times New Roman"/>
              </a:rPr>
              <a:t>Your ideal job:</a:t>
            </a:r>
            <a:r>
              <a:rPr lang="en-US" b="1" i="1" dirty="0">
                <a:ea typeface="Times New Roman"/>
                <a:cs typeface="Times New Roman"/>
              </a:rPr>
              <a:t> A picture or drawing can be used to help describe the participant’s ideal job (helps emphasize the importance of visual aids in trainings).</a:t>
            </a:r>
          </a:p>
          <a:p>
            <a:endParaRPr lang="en-US" dirty="0"/>
          </a:p>
          <a:p>
            <a:r>
              <a:rPr lang="en-US" dirty="0"/>
              <a:t>_____________________________________________________________________</a:t>
            </a:r>
          </a:p>
          <a:p>
            <a:endParaRPr lang="en-US" dirty="0"/>
          </a:p>
          <a:p>
            <a:r>
              <a:rPr lang="en-US" dirty="0" smtClean="0"/>
              <a:t>_____________________________________________________________________</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11</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95574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720725"/>
            <a:ext cx="3838575" cy="2879725"/>
          </a:xfrm>
        </p:spPr>
      </p:sp>
      <p:sp>
        <p:nvSpPr>
          <p:cNvPr id="3" name="Notes Placeholder 2"/>
          <p:cNvSpPr>
            <a:spLocks noGrp="1"/>
          </p:cNvSpPr>
          <p:nvPr>
            <p:ph type="body" idx="1"/>
          </p:nvPr>
        </p:nvSpPr>
        <p:spPr>
          <a:xfrm>
            <a:off x="731520" y="3862301"/>
            <a:ext cx="5852160" cy="5015691"/>
          </a:xfrm>
        </p:spPr>
        <p:txBody>
          <a:bodyPr/>
          <a:lstStyle/>
          <a:p>
            <a:r>
              <a:rPr lang="en-US" b="1" i="1" dirty="0">
                <a:ea typeface="Times New Roman"/>
                <a:cs typeface="Times New Roman"/>
              </a:rPr>
              <a:t>The lead instructor will review the listed expectations identified by the participants on their windowpanes. Instructors will do their best to meet as many of the listed expectations as possible by the course’s conclusion. </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Thank the participants for their windowpane examples.</a:t>
            </a:r>
          </a:p>
          <a:p>
            <a:endParaRPr lang="en-US" b="1" i="1" dirty="0">
              <a:ea typeface="Times New Roman"/>
              <a:cs typeface="Times New Roman"/>
            </a:endParaRPr>
          </a:p>
          <a:p>
            <a:r>
              <a:rPr lang="en-US" dirty="0" smtClean="0"/>
              <a:t>_____________________________________________________________________</a:t>
            </a:r>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smtClean="0"/>
              <a:t>_____________________________________________________________________</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12</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77599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720725"/>
            <a:ext cx="3838575" cy="2879725"/>
          </a:xfrm>
        </p:spPr>
      </p:sp>
      <p:sp>
        <p:nvSpPr>
          <p:cNvPr id="3" name="Notes Placeholder 2"/>
          <p:cNvSpPr>
            <a:spLocks noGrp="1"/>
          </p:cNvSpPr>
          <p:nvPr>
            <p:ph type="body" idx="1"/>
          </p:nvPr>
        </p:nvSpPr>
        <p:spPr>
          <a:xfrm>
            <a:off x="731520" y="3887238"/>
            <a:ext cx="5852160" cy="4953347"/>
          </a:xfrm>
        </p:spPr>
        <p:txBody>
          <a:bodyPr/>
          <a:lstStyle/>
          <a:p>
            <a:pPr marL="241653" indent="-241653">
              <a:tabLst>
                <a:tab pos="6276267" algn="r"/>
              </a:tabLst>
            </a:pPr>
            <a:r>
              <a:rPr lang="en-US" b="1" cap="all" dirty="0">
                <a:ea typeface="Times New Roman"/>
                <a:cs typeface="Calibri"/>
              </a:rPr>
              <a:t>E. </a:t>
            </a:r>
            <a:r>
              <a:rPr lang="en-US" b="1" u="sng" cap="all" dirty="0">
                <a:ea typeface="Times New Roman"/>
                <a:cs typeface="Calibri"/>
              </a:rPr>
              <a:t>Final Participation Demonstration</a:t>
            </a:r>
            <a:endParaRPr lang="en-US" cap="all" dirty="0">
              <a:ea typeface="Times New Roman"/>
              <a:cs typeface="Calibri"/>
            </a:endParaRPr>
          </a:p>
          <a:p>
            <a:endParaRPr lang="en-US" b="1" i="1" dirty="0">
              <a:ea typeface="Times New Roman"/>
              <a:cs typeface="Times New Roman"/>
            </a:endParaRPr>
          </a:p>
          <a:p>
            <a:r>
              <a:rPr lang="en-US" b="1" i="1" dirty="0">
                <a:ea typeface="Times New Roman"/>
                <a:cs typeface="Times New Roman"/>
              </a:rPr>
              <a:t>Explain to participants they will be required to present a portion of the DRE curriculum as assigned. Participants will also be required to provide effective feedback to other participants’ presentations.  </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Advise participants they will be provided sufficient time and resources to prepare their demonstration. In addition, participants will be required to successfully complete a final DRE </a:t>
            </a:r>
            <a:r>
              <a:rPr lang="en-US" b="1" i="1" dirty="0" smtClean="0">
                <a:ea typeface="Times New Roman"/>
                <a:cs typeface="Times New Roman"/>
              </a:rPr>
              <a:t>Condensed IDC written </a:t>
            </a:r>
            <a:r>
              <a:rPr lang="en-US" b="1" i="1" dirty="0">
                <a:ea typeface="Times New Roman"/>
                <a:cs typeface="Times New Roman"/>
              </a:rPr>
              <a:t>examination (scoring an 80% or better). </a:t>
            </a:r>
            <a:endParaRPr lang="en-US" dirty="0">
              <a:ea typeface="Times New Roman"/>
              <a:cs typeface="Times New Roman"/>
            </a:endParaRPr>
          </a:p>
          <a:p>
            <a:endParaRPr lang="en-US" dirty="0">
              <a:ea typeface="Times New Roman"/>
              <a:cs typeface="Times New Roman"/>
            </a:endParaRPr>
          </a:p>
          <a:p>
            <a:r>
              <a:rPr lang="en-US" dirty="0">
                <a:ea typeface="Times New Roman"/>
                <a:cs typeface="Times New Roman"/>
              </a:rPr>
              <a:t>To successfully complete the class participants must complete the following: </a:t>
            </a:r>
          </a:p>
          <a:p>
            <a:pPr marL="362480" indent="-362480">
              <a:buFont typeface="Symbol"/>
              <a:buChar char=""/>
            </a:pPr>
            <a:r>
              <a:rPr lang="en-US" dirty="0">
                <a:ea typeface="Times New Roman"/>
                <a:cs typeface="Times New Roman"/>
              </a:rPr>
              <a:t>Classroom presentations</a:t>
            </a:r>
          </a:p>
          <a:p>
            <a:pPr marL="362480" indent="-362480">
              <a:buFont typeface="Symbol"/>
              <a:buChar char=""/>
            </a:pPr>
            <a:r>
              <a:rPr lang="en-US" dirty="0">
                <a:ea typeface="Times New Roman"/>
                <a:cs typeface="Times New Roman"/>
              </a:rPr>
              <a:t>Presentation feedback</a:t>
            </a:r>
          </a:p>
          <a:p>
            <a:pPr marL="362480" indent="-362480">
              <a:buFont typeface="Symbol"/>
              <a:buChar char=""/>
            </a:pPr>
            <a:r>
              <a:rPr lang="en-US" dirty="0">
                <a:ea typeface="Times New Roman"/>
                <a:cs typeface="Times New Roman"/>
              </a:rPr>
              <a:t>Written Examination (minimum of 80%)</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13</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60583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720725"/>
            <a:ext cx="3838575" cy="2879725"/>
          </a:xfrm>
        </p:spPr>
      </p:sp>
      <p:sp>
        <p:nvSpPr>
          <p:cNvPr id="3" name="Notes Placeholder 2"/>
          <p:cNvSpPr>
            <a:spLocks noGrp="1"/>
          </p:cNvSpPr>
          <p:nvPr>
            <p:ph type="body" idx="1"/>
          </p:nvPr>
        </p:nvSpPr>
        <p:spPr>
          <a:xfrm>
            <a:off x="731520" y="3849831"/>
            <a:ext cx="5852160" cy="4978285"/>
          </a:xfrm>
        </p:spPr>
        <p:txBody>
          <a:bodyPr/>
          <a:lstStyle/>
          <a:p>
            <a:pPr marL="241653" indent="-241653">
              <a:tabLst>
                <a:tab pos="6276267" algn="r"/>
              </a:tabLst>
            </a:pPr>
            <a:r>
              <a:rPr lang="en-US" b="1" cap="all" dirty="0">
                <a:ea typeface="Times New Roman"/>
                <a:cs typeface="Calibri"/>
              </a:rPr>
              <a:t>F. </a:t>
            </a:r>
            <a:r>
              <a:rPr lang="en-US" b="1" u="sng" cap="all" dirty="0" err="1">
                <a:ea typeface="Times New Roman"/>
                <a:cs typeface="Calibri"/>
              </a:rPr>
              <a:t>QuestionS</a:t>
            </a:r>
            <a:r>
              <a:rPr lang="en-US" b="1" u="sng" cap="all" dirty="0">
                <a:ea typeface="Times New Roman"/>
                <a:cs typeface="Calibri"/>
              </a:rPr>
              <a:t> AND/OR CONCERNS</a:t>
            </a:r>
            <a:endParaRPr lang="en-US" cap="all" dirty="0">
              <a:ea typeface="Times New Roman"/>
              <a:cs typeface="Calibri"/>
            </a:endParaRPr>
          </a:p>
          <a:p>
            <a:endParaRPr lang="en-US" b="1" i="1" dirty="0">
              <a:ea typeface="Times New Roman"/>
              <a:cs typeface="Times New Roman"/>
            </a:endParaRPr>
          </a:p>
          <a:p>
            <a:r>
              <a:rPr lang="en-US" b="1" i="1" dirty="0">
                <a:ea typeface="Times New Roman"/>
                <a:cs typeface="Times New Roman"/>
              </a:rPr>
              <a:t>Inquire if any participants have any questions or concerns.</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Address as many of the questions and/or concerns as time allows. </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Disseminate the </a:t>
            </a:r>
            <a:r>
              <a:rPr lang="en-US" b="1" i="1">
                <a:ea typeface="Times New Roman"/>
                <a:cs typeface="Times New Roman"/>
              </a:rPr>
              <a:t>DRE </a:t>
            </a:r>
            <a:r>
              <a:rPr lang="en-US" b="1" i="1" smtClean="0">
                <a:ea typeface="Times New Roman"/>
                <a:cs typeface="Times New Roman"/>
              </a:rPr>
              <a:t>Condensed IDC </a:t>
            </a:r>
            <a:r>
              <a:rPr lang="en-US" b="1" i="1" dirty="0" smtClean="0">
                <a:ea typeface="Times New Roman"/>
                <a:cs typeface="Times New Roman"/>
              </a:rPr>
              <a:t>Pre-test </a:t>
            </a:r>
            <a:r>
              <a:rPr lang="en-US" b="1" i="1" dirty="0">
                <a:ea typeface="Times New Roman"/>
                <a:cs typeface="Times New Roman"/>
              </a:rPr>
              <a:t>and allow 10 - 15 minutes to complete. </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If time allows, review the exam and the acceptable answers.</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14</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89641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731520" y="3862315"/>
            <a:ext cx="5852160" cy="5115430"/>
          </a:xfrm>
        </p:spPr>
        <p:txBody>
          <a:bodyPr/>
          <a:lstStyle/>
          <a:p>
            <a:r>
              <a:rPr lang="en-US" b="1" dirty="0"/>
              <a:t>Session 1: Introduction to the Drug Recognition Expert (DRE) Condensed Instructor Development Course (IDC)</a:t>
            </a:r>
            <a:endParaRPr lang="en-US" dirty="0"/>
          </a:p>
          <a:p>
            <a:r>
              <a:rPr lang="en-US" dirty="0"/>
              <a:t>Estimated time for Session 1: 1 Hour (depending on class size)</a:t>
            </a:r>
          </a:p>
          <a:p>
            <a:endParaRPr lang="en-US" dirty="0"/>
          </a:p>
          <a:p>
            <a:r>
              <a:rPr lang="en-US" b="1" dirty="0"/>
              <a:t>Session Objectives </a:t>
            </a:r>
            <a:endParaRPr lang="en-US" dirty="0"/>
          </a:p>
          <a:p>
            <a:pPr marL="181240" indent="-181240">
              <a:buFont typeface="Arial" panose="020B0604020202020204" pitchFamily="34" charset="0"/>
              <a:buChar char="•"/>
            </a:pPr>
            <a:r>
              <a:rPr lang="en-US" dirty="0"/>
              <a:t>Using the provided agenda, review course objective and other administrative matters </a:t>
            </a:r>
          </a:p>
          <a:p>
            <a:pPr marL="181240" indent="-181240">
              <a:buFont typeface="Arial" panose="020B0604020202020204" pitchFamily="34" charset="0"/>
              <a:buChar char="•"/>
            </a:pPr>
            <a:r>
              <a:rPr lang="en-US" dirty="0"/>
              <a:t>Using the windowpane exercise, participants will express expectations of the course </a:t>
            </a:r>
          </a:p>
          <a:p>
            <a:pPr marL="181240" indent="-181240">
              <a:buFont typeface="Arial" panose="020B0604020202020204" pitchFamily="34" charset="0"/>
              <a:buChar char="•"/>
            </a:pPr>
            <a:r>
              <a:rPr lang="en-US" dirty="0"/>
              <a:t>Participants are expected to actively engage in course activities</a:t>
            </a:r>
          </a:p>
          <a:p>
            <a:pPr lvl="0"/>
            <a:endParaRPr lang="en-US" dirty="0"/>
          </a:p>
          <a:p>
            <a:r>
              <a:rPr lang="en-US" b="1" dirty="0"/>
              <a:t>Contents</a:t>
            </a:r>
            <a:endParaRPr lang="en-US" dirty="0"/>
          </a:p>
          <a:p>
            <a:r>
              <a:rPr lang="en-US" cap="all" dirty="0"/>
              <a:t>A. </a:t>
            </a:r>
            <a:r>
              <a:rPr lang="en-US" dirty="0"/>
              <a:t>Welcome</a:t>
            </a:r>
          </a:p>
          <a:p>
            <a:r>
              <a:rPr lang="en-US" cap="all" dirty="0"/>
              <a:t>B. </a:t>
            </a:r>
            <a:r>
              <a:rPr lang="en-US" dirty="0"/>
              <a:t>Facilities, Logistics, and Classroom Conduct</a:t>
            </a:r>
            <a:endParaRPr lang="en-US" cap="all" dirty="0"/>
          </a:p>
          <a:p>
            <a:r>
              <a:rPr lang="en-US" cap="all" dirty="0"/>
              <a:t>C. </a:t>
            </a:r>
            <a:r>
              <a:rPr lang="en-US" dirty="0"/>
              <a:t>Course Format</a:t>
            </a:r>
            <a:r>
              <a:rPr lang="en-US" cap="all" dirty="0"/>
              <a:t>	</a:t>
            </a:r>
          </a:p>
          <a:p>
            <a:r>
              <a:rPr lang="en-US" cap="all" dirty="0"/>
              <a:t>D. </a:t>
            </a:r>
            <a:r>
              <a:rPr lang="en-US" dirty="0"/>
              <a:t>Introduction</a:t>
            </a:r>
            <a:r>
              <a:rPr lang="en-US" cap="all" dirty="0"/>
              <a:t>	</a:t>
            </a:r>
          </a:p>
          <a:p>
            <a:r>
              <a:rPr lang="en-US" cap="all" dirty="0"/>
              <a:t>E. </a:t>
            </a:r>
            <a:r>
              <a:rPr lang="en-US" dirty="0"/>
              <a:t>Final Participation Demonstration</a:t>
            </a:r>
            <a:endParaRPr lang="en-US" cap="all" dirty="0"/>
          </a:p>
          <a:p>
            <a:r>
              <a:rPr lang="en-US" cap="all" dirty="0"/>
              <a:t>F. </a:t>
            </a:r>
            <a:r>
              <a:rPr lang="en-US" dirty="0"/>
              <a:t>Questions and/or Concerns</a:t>
            </a:r>
            <a:endParaRPr lang="en-US" cap="all" dirty="0"/>
          </a:p>
          <a:p>
            <a:r>
              <a:rPr lang="en-US" cap="all" dirty="0"/>
              <a:t> </a:t>
            </a:r>
          </a:p>
          <a:p>
            <a:r>
              <a:rPr lang="en-US" b="1" dirty="0"/>
              <a:t>Materials</a:t>
            </a:r>
          </a:p>
          <a:p>
            <a:r>
              <a:rPr lang="en-US" dirty="0"/>
              <a:t>Presentation slides			Self-Adhesive Easel/Easel Pad</a:t>
            </a:r>
          </a:p>
          <a:p>
            <a:r>
              <a:rPr lang="en-US" dirty="0"/>
              <a:t>Colored Dry-Erase Markers		Tape		</a:t>
            </a:r>
          </a:p>
          <a:p>
            <a:r>
              <a:rPr lang="en-US" dirty="0"/>
              <a:t>Copy of agenda/schedule		Participant list</a:t>
            </a:r>
          </a:p>
          <a:p>
            <a:r>
              <a:rPr lang="en-US" dirty="0"/>
              <a:t>Tent cards and/or name tags</a:t>
            </a:r>
          </a:p>
          <a:p>
            <a:r>
              <a:rPr lang="en-US" dirty="0"/>
              <a:t>Pre-test		</a:t>
            </a:r>
          </a:p>
          <a:p>
            <a:r>
              <a:rPr lang="en-US" dirty="0"/>
              <a:t> </a:t>
            </a:r>
          </a:p>
          <a:p>
            <a:r>
              <a:rPr lang="en-US" b="1" i="1" dirty="0"/>
              <a:t>Instructional Notes are presented in bold italic throughout the sessions. </a:t>
            </a:r>
            <a:endParaRPr lang="en-US" dirty="0"/>
          </a:p>
          <a:p>
            <a:endParaRPr lang="en-US" dirty="0" smtClean="0"/>
          </a:p>
          <a:p>
            <a:endParaRPr lang="en-US" dirty="0"/>
          </a:p>
        </p:txBody>
      </p:sp>
      <p:sp>
        <p:nvSpPr>
          <p:cNvPr id="5" name="Slide Number Placeholder 4"/>
          <p:cNvSpPr>
            <a:spLocks noGrp="1"/>
          </p:cNvSpPr>
          <p:nvPr>
            <p:ph type="sldNum" sz="quarter" idx="14"/>
          </p:nvPr>
        </p:nvSpPr>
        <p:spPr/>
        <p:txBody>
          <a:bodyPr/>
          <a:lstStyle/>
          <a:p>
            <a:r>
              <a:rPr lang="en-US" smtClean="0"/>
              <a:t>Page </a:t>
            </a:r>
            <a:fld id="{2D0F2CFA-0593-433C-A738-84B1DD39D9D1}" type="slidenum">
              <a:rPr lang="en-US" smtClean="0"/>
              <a:t>2</a:t>
            </a:fld>
            <a:endParaRPr lang="en-US" dirty="0"/>
          </a:p>
        </p:txBody>
      </p:sp>
      <p:sp>
        <p:nvSpPr>
          <p:cNvPr id="8" name="Header Placeholder 7"/>
          <p:cNvSpPr>
            <a:spLocks noGrp="1"/>
          </p:cNvSpPr>
          <p:nvPr>
            <p:ph type="hdr" sz="quarter" idx="15"/>
          </p:nvPr>
        </p:nvSpPr>
        <p:spPr/>
        <p:txBody>
          <a:bodyPr/>
          <a:lstStyle/>
          <a:p>
            <a:r>
              <a:rPr lang="en-US" smtClean="0"/>
              <a:t>Drug Recognition Expert</a:t>
            </a:r>
          </a:p>
          <a:p>
            <a:r>
              <a:rPr lang="en-US" smtClean="0"/>
              <a:t>Condensed Instructor Development Course</a:t>
            </a:r>
            <a:endParaRPr lang="en-US" dirty="0"/>
          </a:p>
        </p:txBody>
      </p:sp>
      <p:sp>
        <p:nvSpPr>
          <p:cNvPr id="6" name="Footer Placeholder 5"/>
          <p:cNvSpPr>
            <a:spLocks noGrp="1"/>
          </p:cNvSpPr>
          <p:nvPr>
            <p:ph type="ftr" sz="quarter" idx="16"/>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a:xfrm>
            <a:off x="731520" y="3849847"/>
            <a:ext cx="5852160" cy="5269627"/>
          </a:xfrm>
        </p:spPr>
        <p:txBody>
          <a:bodyPr/>
          <a:lstStyle/>
          <a:p>
            <a:pPr marL="241653" indent="-241653">
              <a:buAutoNum type="alphaUcPeriod"/>
            </a:pPr>
            <a:r>
              <a:rPr lang="en-US" b="1" u="sng" cap="all" dirty="0"/>
              <a:t>Welcome </a:t>
            </a:r>
          </a:p>
          <a:p>
            <a:endParaRPr lang="en-US" cap="all" dirty="0"/>
          </a:p>
          <a:p>
            <a:r>
              <a:rPr lang="en-US" b="1" dirty="0"/>
              <a:t>Welcome to the Drug Recognition Expert (DRE) Condensed Instructor Development Course (IDC)</a:t>
            </a:r>
            <a:endParaRPr lang="en-US" dirty="0"/>
          </a:p>
          <a:p>
            <a:r>
              <a:rPr lang="en-US" b="1" i="1" dirty="0"/>
              <a:t>Stress the importance of open communication, effective feedback, and participation.</a:t>
            </a:r>
            <a:endParaRPr lang="en-US" dirty="0"/>
          </a:p>
          <a:p>
            <a:endParaRPr lang="en-US" dirty="0"/>
          </a:p>
          <a:p>
            <a:r>
              <a:rPr lang="en-US" dirty="0"/>
              <a:t>Session 1: Introduction</a:t>
            </a:r>
          </a:p>
          <a:p>
            <a:endParaRPr lang="en-US" b="1" i="1" dirty="0"/>
          </a:p>
          <a:p>
            <a:r>
              <a:rPr lang="en-US" b="1" i="1" dirty="0"/>
              <a:t>Estimated time for Session 1: 1 </a:t>
            </a:r>
            <a:r>
              <a:rPr lang="en-US" b="1" i="1" dirty="0" smtClean="0"/>
              <a:t>Hour</a:t>
            </a:r>
            <a:endParaRPr lang="en-US" dirty="0"/>
          </a:p>
          <a:p>
            <a:endParaRPr lang="en-US" b="1" i="1" dirty="0"/>
          </a:p>
          <a:p>
            <a:r>
              <a:rPr lang="en-US" b="1" i="1" dirty="0"/>
              <a:t>Materials:</a:t>
            </a:r>
            <a:endParaRPr lang="en-US" dirty="0"/>
          </a:p>
          <a:p>
            <a:pPr marL="181240" indent="-181240">
              <a:buFont typeface="Arial" panose="020B0604020202020204" pitchFamily="34" charset="0"/>
              <a:buChar char="•"/>
            </a:pPr>
            <a:r>
              <a:rPr lang="en-US" b="1" i="1" dirty="0"/>
              <a:t>Presentation slides</a:t>
            </a:r>
            <a:endParaRPr lang="en-US" dirty="0"/>
          </a:p>
          <a:p>
            <a:pPr marL="181240" indent="-181240">
              <a:buFont typeface="Arial" panose="020B0604020202020204" pitchFamily="34" charset="0"/>
              <a:buChar char="•"/>
            </a:pPr>
            <a:r>
              <a:rPr lang="en-US" b="1" i="1" dirty="0"/>
              <a:t>Self-Adhesive Easel/Easel Pad</a:t>
            </a:r>
            <a:endParaRPr lang="en-US" dirty="0"/>
          </a:p>
          <a:p>
            <a:pPr marL="181240" indent="-181240">
              <a:buFont typeface="Arial" panose="020B0604020202020204" pitchFamily="34" charset="0"/>
              <a:buChar char="•"/>
            </a:pPr>
            <a:r>
              <a:rPr lang="en-US" b="1" i="1" dirty="0"/>
              <a:t>Colored Dry Erase Markers</a:t>
            </a:r>
            <a:endParaRPr lang="en-US" dirty="0"/>
          </a:p>
          <a:p>
            <a:pPr marL="181240" indent="-181240">
              <a:buFont typeface="Arial" panose="020B0604020202020204" pitchFamily="34" charset="0"/>
              <a:buChar char="•"/>
            </a:pPr>
            <a:r>
              <a:rPr lang="en-US" b="1" i="1" dirty="0"/>
              <a:t>Tape</a:t>
            </a:r>
            <a:endParaRPr lang="en-US" dirty="0"/>
          </a:p>
          <a:p>
            <a:pPr marL="181240" indent="-181240">
              <a:buFont typeface="Arial" panose="020B0604020202020204" pitchFamily="34" charset="0"/>
              <a:buChar char="•"/>
            </a:pPr>
            <a:r>
              <a:rPr lang="en-US" b="1" i="1" dirty="0"/>
              <a:t>Copy of agenda/schedule</a:t>
            </a:r>
            <a:endParaRPr lang="en-US" dirty="0"/>
          </a:p>
          <a:p>
            <a:pPr marL="181240" indent="-181240">
              <a:buFont typeface="Arial" panose="020B0604020202020204" pitchFamily="34" charset="0"/>
              <a:buChar char="•"/>
            </a:pPr>
            <a:r>
              <a:rPr lang="en-US" b="1" i="1" dirty="0"/>
              <a:t>Participant list</a:t>
            </a:r>
            <a:endParaRPr lang="en-US" dirty="0"/>
          </a:p>
          <a:p>
            <a:pPr marL="181240" indent="-181240">
              <a:buFont typeface="Arial" panose="020B0604020202020204" pitchFamily="34" charset="0"/>
              <a:buChar char="•"/>
            </a:pPr>
            <a:r>
              <a:rPr lang="en-US" b="1" i="1" dirty="0"/>
              <a:t>Tent cards and/or name tags</a:t>
            </a:r>
            <a:endParaRPr lang="en-US" dirty="0"/>
          </a:p>
          <a:p>
            <a:pPr marL="181240" indent="-181240">
              <a:buFont typeface="Arial" panose="020B0604020202020204" pitchFamily="34" charset="0"/>
              <a:buChar char="•"/>
            </a:pPr>
            <a:r>
              <a:rPr lang="en-US" b="1" i="1" dirty="0"/>
              <a:t>Pre-test</a:t>
            </a:r>
            <a:endParaRPr lang="en-US" dirty="0"/>
          </a:p>
          <a:p>
            <a:pPr marL="181240" indent="-181240">
              <a:buFont typeface="Arial" panose="020B0604020202020204" pitchFamily="34" charset="0"/>
              <a:buChar char="•"/>
            </a:pPr>
            <a:r>
              <a:rPr lang="en-US" b="1" i="1" dirty="0"/>
              <a:t>Computer speakers (for embedded videos)</a:t>
            </a:r>
            <a:endParaRPr lang="en-US" dirty="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a:p>
          <a:p>
            <a:r>
              <a:rPr lang="en-US" dirty="0" smtClean="0"/>
              <a:t>_____________________________________________________________________</a:t>
            </a:r>
          </a:p>
          <a:p>
            <a:endParaRPr lang="en-US" dirty="0"/>
          </a:p>
          <a:p>
            <a:r>
              <a:rPr lang="en-US" dirty="0" smtClean="0"/>
              <a:t>_____________________________________________________________________</a:t>
            </a:r>
            <a:endParaRPr lang="en-US" dirty="0"/>
          </a:p>
        </p:txBody>
      </p:sp>
      <p:sp>
        <p:nvSpPr>
          <p:cNvPr id="5" name="Slide Number Placeholder 4"/>
          <p:cNvSpPr>
            <a:spLocks noGrp="1"/>
          </p:cNvSpPr>
          <p:nvPr>
            <p:ph type="sldNum" sz="quarter" idx="15"/>
          </p:nvPr>
        </p:nvSpPr>
        <p:spPr/>
        <p:txBody>
          <a:bodyPr/>
          <a:lstStyle/>
          <a:p>
            <a:r>
              <a:rPr lang="en-US" smtClean="0"/>
              <a:t>Page </a:t>
            </a:r>
            <a:fld id="{2D0F2CFA-0593-433C-A738-84B1DD39D9D1}" type="slidenum">
              <a:rPr lang="en-US" smtClean="0"/>
              <a:t>3</a:t>
            </a:fld>
            <a:endParaRPr lang="en-US" dirty="0"/>
          </a:p>
        </p:txBody>
      </p:sp>
      <p:sp>
        <p:nvSpPr>
          <p:cNvPr id="8" name="Header Placeholder 7"/>
          <p:cNvSpPr>
            <a:spLocks noGrp="1"/>
          </p:cNvSpPr>
          <p:nvPr>
            <p:ph type="hdr" sz="quarter" idx="16"/>
          </p:nvPr>
        </p:nvSpPr>
        <p:spPr/>
        <p:txBody>
          <a:bodyPr/>
          <a:lstStyle/>
          <a:p>
            <a:r>
              <a:rPr lang="en-US" smtClean="0"/>
              <a:t>Drug Recognition Expert</a:t>
            </a:r>
          </a:p>
          <a:p>
            <a:r>
              <a:rPr lang="en-US" smtClean="0"/>
              <a:t>Condensed Instructor Development Course</a:t>
            </a:r>
            <a:endParaRPr lang="en-US" dirty="0"/>
          </a:p>
        </p:txBody>
      </p:sp>
      <p:sp>
        <p:nvSpPr>
          <p:cNvPr id="4" name="Footer Placeholder 3"/>
          <p:cNvSpPr>
            <a:spLocks noGrp="1"/>
          </p:cNvSpPr>
          <p:nvPr>
            <p:ph type="ftr" sz="quarter" idx="17"/>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6563" y="720725"/>
            <a:ext cx="3838575" cy="2879725"/>
          </a:xfrm>
        </p:spPr>
      </p:sp>
      <p:sp>
        <p:nvSpPr>
          <p:cNvPr id="3" name="Notes Placeholder 2"/>
          <p:cNvSpPr>
            <a:spLocks noGrp="1"/>
          </p:cNvSpPr>
          <p:nvPr>
            <p:ph type="body" idx="1"/>
          </p:nvPr>
        </p:nvSpPr>
        <p:spPr>
          <a:xfrm>
            <a:off x="731520" y="3899721"/>
            <a:ext cx="5852160" cy="5040618"/>
          </a:xfrm>
        </p:spPr>
        <p:txBody>
          <a:bodyPr/>
          <a:lstStyle/>
          <a:p>
            <a:pPr>
              <a:lnSpc>
                <a:spcPct val="115000"/>
              </a:lnSpc>
              <a:spcBef>
                <a:spcPts val="634"/>
              </a:spcBef>
              <a:spcAft>
                <a:spcPts val="317"/>
              </a:spcAft>
            </a:pPr>
            <a:r>
              <a:rPr lang="en-US" b="1" u="sng" dirty="0">
                <a:ea typeface="Times New Roman"/>
                <a:cs typeface="Times New Roman"/>
              </a:rPr>
              <a:t>Session Objectives </a:t>
            </a:r>
            <a:endParaRPr lang="en-US" dirty="0">
              <a:ea typeface="Times New Roman"/>
              <a:cs typeface="Times New Roman"/>
            </a:endParaRPr>
          </a:p>
          <a:p>
            <a:pPr>
              <a:lnSpc>
                <a:spcPct val="115000"/>
              </a:lnSpc>
              <a:spcBef>
                <a:spcPts val="634"/>
              </a:spcBef>
              <a:spcAft>
                <a:spcPts val="317"/>
              </a:spcAft>
            </a:pPr>
            <a:r>
              <a:rPr lang="en-US" dirty="0">
                <a:ea typeface="Times New Roman"/>
                <a:cs typeface="Times New Roman"/>
              </a:rPr>
              <a:t>At the conclusion of this session, participants should be able to:</a:t>
            </a:r>
          </a:p>
          <a:p>
            <a:pPr marL="362480" indent="-362480">
              <a:spcBef>
                <a:spcPts val="634"/>
              </a:spcBef>
              <a:spcAft>
                <a:spcPts val="317"/>
              </a:spcAft>
              <a:buFont typeface="Symbol"/>
              <a:buChar char=""/>
            </a:pPr>
            <a:r>
              <a:rPr lang="en-US" dirty="0">
                <a:ea typeface="Times New Roman"/>
                <a:cs typeface="Times New Roman"/>
              </a:rPr>
              <a:t>Review course objectives and other administrative matters </a:t>
            </a:r>
          </a:p>
          <a:p>
            <a:pPr marL="362480" indent="-362480">
              <a:spcBef>
                <a:spcPts val="634"/>
              </a:spcBef>
              <a:spcAft>
                <a:spcPts val="317"/>
              </a:spcAft>
              <a:buFont typeface="Symbol"/>
              <a:buChar char=""/>
            </a:pPr>
            <a:r>
              <a:rPr lang="en-US" dirty="0">
                <a:ea typeface="Times New Roman"/>
                <a:cs typeface="Times New Roman"/>
              </a:rPr>
              <a:t>Demonstrate the Cycle of Instruction (Optional)</a:t>
            </a:r>
          </a:p>
          <a:p>
            <a:pPr marL="362480" indent="-362480">
              <a:spcBef>
                <a:spcPts val="634"/>
              </a:spcBef>
              <a:spcAft>
                <a:spcPts val="317"/>
              </a:spcAft>
              <a:buFont typeface="Symbol"/>
              <a:buChar char=""/>
            </a:pPr>
            <a:r>
              <a:rPr lang="en-US" dirty="0">
                <a:ea typeface="Times New Roman"/>
                <a:cs typeface="Times New Roman"/>
              </a:rPr>
              <a:t>Discuss expectations of the course </a:t>
            </a:r>
          </a:p>
          <a:p>
            <a:pPr marL="362480" indent="-362480">
              <a:spcBef>
                <a:spcPts val="634"/>
              </a:spcBef>
              <a:spcAft>
                <a:spcPts val="317"/>
              </a:spcAft>
              <a:buFont typeface="Symbol"/>
              <a:buChar char=""/>
            </a:pPr>
            <a:r>
              <a:rPr lang="en-US" dirty="0">
                <a:ea typeface="Times New Roman"/>
                <a:cs typeface="Times New Roman"/>
              </a:rPr>
              <a:t>Discuss participant expectations in the course</a:t>
            </a:r>
          </a:p>
          <a:p>
            <a:pPr>
              <a:lnSpc>
                <a:spcPct val="115000"/>
              </a:lnSpc>
              <a:spcBef>
                <a:spcPts val="634"/>
              </a:spcBef>
              <a:spcAft>
                <a:spcPts val="317"/>
              </a:spcAft>
            </a:pPr>
            <a:r>
              <a:rPr lang="en-US" b="1" i="1" dirty="0">
                <a:ea typeface="Times New Roman"/>
                <a:cs typeface="Times New Roman"/>
              </a:rPr>
              <a:t>Remove “Demonstrate the Cycle of Instruction” from the slide if you do not use the optional exercise.</a:t>
            </a:r>
          </a:p>
          <a:p>
            <a:r>
              <a:rPr lang="en-US" dirty="0" smtClean="0"/>
              <a:t>_____________________________________________________________________</a:t>
            </a:r>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smtClean="0"/>
              <a:t>_____________________________________________________________________</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4</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418310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720725"/>
            <a:ext cx="3838575" cy="2879725"/>
          </a:xfrm>
        </p:spPr>
      </p:sp>
      <p:sp>
        <p:nvSpPr>
          <p:cNvPr id="3" name="Notes Placeholder 2"/>
          <p:cNvSpPr>
            <a:spLocks noGrp="1"/>
          </p:cNvSpPr>
          <p:nvPr>
            <p:ph type="body" idx="1"/>
          </p:nvPr>
        </p:nvSpPr>
        <p:spPr>
          <a:xfrm>
            <a:off x="731520" y="3862301"/>
            <a:ext cx="5852160" cy="5127913"/>
          </a:xfrm>
        </p:spPr>
        <p:txBody>
          <a:bodyPr/>
          <a:lstStyle/>
          <a:p>
            <a:pPr>
              <a:lnSpc>
                <a:spcPct val="115000"/>
              </a:lnSpc>
              <a:spcBef>
                <a:spcPts val="634"/>
              </a:spcBef>
              <a:spcAft>
                <a:spcPts val="317"/>
              </a:spcAft>
              <a:tabLst>
                <a:tab pos="2686377" algn="l"/>
              </a:tabLst>
            </a:pPr>
            <a:r>
              <a:rPr lang="en-US" b="1" u="sng" dirty="0">
                <a:ea typeface="Times New Roman"/>
                <a:cs typeface="Times New Roman"/>
              </a:rPr>
              <a:t>Course Goals and Objectives</a:t>
            </a:r>
            <a:endParaRPr lang="en-US" dirty="0">
              <a:ea typeface="Times New Roman"/>
              <a:cs typeface="Times New Roman"/>
            </a:endParaRPr>
          </a:p>
          <a:p>
            <a:pPr>
              <a:lnSpc>
                <a:spcPct val="115000"/>
              </a:lnSpc>
              <a:spcBef>
                <a:spcPts val="634"/>
              </a:spcBef>
              <a:spcAft>
                <a:spcPts val="317"/>
              </a:spcAft>
            </a:pPr>
            <a:r>
              <a:rPr lang="en-US" dirty="0">
                <a:ea typeface="Times New Roman"/>
                <a:cs typeface="Times New Roman"/>
              </a:rPr>
              <a:t>This course will provide you with specific information on how to effectively train and motivate DRE candidates. </a:t>
            </a:r>
          </a:p>
          <a:p>
            <a:pPr>
              <a:lnSpc>
                <a:spcPct val="115000"/>
              </a:lnSpc>
              <a:spcBef>
                <a:spcPts val="634"/>
              </a:spcBef>
              <a:spcAft>
                <a:spcPts val="317"/>
              </a:spcAft>
            </a:pPr>
            <a:r>
              <a:rPr lang="en-US" dirty="0">
                <a:ea typeface="Times New Roman"/>
                <a:cs typeface="Times New Roman"/>
              </a:rPr>
              <a:t>You will be able to:</a:t>
            </a:r>
          </a:p>
          <a:p>
            <a:pPr marL="362480" indent="-362480">
              <a:buFont typeface="Symbol"/>
              <a:buChar char=""/>
            </a:pPr>
            <a:r>
              <a:rPr lang="en-US" dirty="0">
                <a:ea typeface="Times New Roman"/>
                <a:cs typeface="Times New Roman"/>
              </a:rPr>
              <a:t>Describe how learning strategies contribute to training effectiveness</a:t>
            </a:r>
          </a:p>
          <a:p>
            <a:pPr marL="362480" indent="-362480">
              <a:buFont typeface="Symbol"/>
              <a:buChar char=""/>
            </a:pPr>
            <a:r>
              <a:rPr lang="en-US" dirty="0">
                <a:ea typeface="Times New Roman"/>
                <a:cs typeface="Times New Roman"/>
              </a:rPr>
              <a:t>Apply facilitation skills</a:t>
            </a:r>
          </a:p>
          <a:p>
            <a:pPr marL="362480" indent="-362480">
              <a:buFont typeface="Symbol"/>
              <a:buChar char=""/>
            </a:pPr>
            <a:r>
              <a:rPr lang="en-US" dirty="0">
                <a:ea typeface="Times New Roman"/>
                <a:cs typeface="Times New Roman"/>
              </a:rPr>
              <a:t>Apply effective questioning skills</a:t>
            </a:r>
          </a:p>
          <a:p>
            <a:pPr marL="362480" indent="-362480">
              <a:buFont typeface="Symbol"/>
              <a:buChar char=""/>
            </a:pPr>
            <a:r>
              <a:rPr lang="en-US" dirty="0">
                <a:ea typeface="Times New Roman"/>
                <a:cs typeface="Times New Roman"/>
              </a:rPr>
              <a:t>Apply effective strategies for handling common problem situations</a:t>
            </a:r>
          </a:p>
          <a:p>
            <a:pPr marL="362480" indent="-362480">
              <a:buFont typeface="Symbol"/>
              <a:buChar char=""/>
            </a:pPr>
            <a:r>
              <a:rPr lang="en-US" dirty="0">
                <a:ea typeface="Times New Roman"/>
                <a:cs typeface="Times New Roman"/>
              </a:rPr>
              <a:t>Use the standard NHTSA/IACP DRE lessons plans</a:t>
            </a:r>
          </a:p>
          <a:p>
            <a:pPr marL="362480" indent="-362480">
              <a:buFont typeface="Symbol"/>
              <a:buChar char=""/>
            </a:pPr>
            <a:r>
              <a:rPr lang="en-US" dirty="0">
                <a:ea typeface="Times New Roman"/>
                <a:cs typeface="Times New Roman"/>
              </a:rPr>
              <a:t>Develop and use training aids</a:t>
            </a:r>
          </a:p>
          <a:p>
            <a:endParaRPr lang="en-US" dirty="0">
              <a:ea typeface="Times New Roman"/>
              <a:cs typeface="Times New Roman"/>
            </a:endParaRPr>
          </a:p>
          <a:p>
            <a:r>
              <a:rPr lang="en-US" dirty="0" smtClean="0"/>
              <a:t>_____________________________________________________________________</a:t>
            </a:r>
            <a:endParaRPr lang="en-US" dirty="0"/>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smtClean="0"/>
              <a:t>_____________________________________________________________________</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5</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13098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720725"/>
            <a:ext cx="3838575" cy="2879725"/>
          </a:xfrm>
        </p:spPr>
      </p:sp>
      <p:sp>
        <p:nvSpPr>
          <p:cNvPr id="3" name="Notes Placeholder 2"/>
          <p:cNvSpPr>
            <a:spLocks noGrp="1"/>
          </p:cNvSpPr>
          <p:nvPr>
            <p:ph type="body" idx="1"/>
          </p:nvPr>
        </p:nvSpPr>
        <p:spPr>
          <a:xfrm>
            <a:off x="731520" y="3874769"/>
            <a:ext cx="5852160" cy="5102976"/>
          </a:xfrm>
        </p:spPr>
        <p:txBody>
          <a:bodyPr/>
          <a:lstStyle/>
          <a:p>
            <a:pPr marL="241653" indent="-241653">
              <a:spcBef>
                <a:spcPts val="634"/>
              </a:spcBef>
              <a:spcAft>
                <a:spcPts val="317"/>
              </a:spcAft>
              <a:tabLst>
                <a:tab pos="6276267" algn="r"/>
              </a:tabLst>
            </a:pPr>
            <a:r>
              <a:rPr lang="en-US" b="1" cap="all" dirty="0">
                <a:ea typeface="Times New Roman"/>
                <a:cs typeface="Calibri"/>
              </a:rPr>
              <a:t>B. </a:t>
            </a:r>
            <a:r>
              <a:rPr lang="en-US" b="1" u="sng" cap="all" dirty="0">
                <a:ea typeface="Times New Roman"/>
                <a:cs typeface="Calibri"/>
              </a:rPr>
              <a:t>Facilities, Logistics, and Classroom Conduct </a:t>
            </a:r>
            <a:endParaRPr lang="en-US" cap="all" dirty="0">
              <a:ea typeface="Times New Roman"/>
              <a:cs typeface="Calibri"/>
            </a:endParaRPr>
          </a:p>
          <a:p>
            <a:pPr>
              <a:lnSpc>
                <a:spcPct val="115000"/>
              </a:lnSpc>
              <a:spcBef>
                <a:spcPts val="634"/>
              </a:spcBef>
              <a:spcAft>
                <a:spcPts val="1586"/>
              </a:spcAft>
            </a:pPr>
            <a:r>
              <a:rPr lang="en-US" b="1" i="1" dirty="0">
                <a:ea typeface="Times New Roman"/>
                <a:cs typeface="Times New Roman"/>
              </a:rPr>
              <a:t>Circulate a copy of the roster for participants to verify if information is </a:t>
            </a:r>
            <a:r>
              <a:rPr lang="en-US" b="1" i="1" dirty="0" smtClean="0">
                <a:ea typeface="Times New Roman"/>
                <a:cs typeface="Times New Roman"/>
              </a:rPr>
              <a:t>correct </a:t>
            </a:r>
            <a:r>
              <a:rPr lang="en-US" b="1" i="1" dirty="0">
                <a:ea typeface="Times New Roman"/>
                <a:cs typeface="Times New Roman"/>
              </a:rPr>
              <a:t>or if changes need to be made. Inform participants </a:t>
            </a:r>
            <a:r>
              <a:rPr lang="en-US" b="1" i="1" dirty="0" smtClean="0">
                <a:ea typeface="Times New Roman"/>
                <a:cs typeface="Times New Roman"/>
              </a:rPr>
              <a:t>a </a:t>
            </a:r>
            <a:r>
              <a:rPr lang="en-US" b="1" i="1" dirty="0">
                <a:ea typeface="Times New Roman"/>
                <a:cs typeface="Times New Roman"/>
              </a:rPr>
              <a:t>copy of the completed roster will be given to each </a:t>
            </a:r>
            <a:r>
              <a:rPr lang="en-US" b="1" i="1" dirty="0" smtClean="0">
                <a:ea typeface="Times New Roman"/>
                <a:cs typeface="Times New Roman"/>
              </a:rPr>
              <a:t>of them at </a:t>
            </a:r>
            <a:r>
              <a:rPr lang="en-US" b="1" i="1" dirty="0">
                <a:ea typeface="Times New Roman"/>
                <a:cs typeface="Times New Roman"/>
              </a:rPr>
              <a:t>the completion of the course. </a:t>
            </a:r>
            <a:endParaRPr lang="en-US" dirty="0">
              <a:ea typeface="Times New Roman"/>
              <a:cs typeface="Times New Roman"/>
            </a:endParaRPr>
          </a:p>
          <a:p>
            <a:pPr>
              <a:lnSpc>
                <a:spcPct val="115000"/>
              </a:lnSpc>
              <a:spcBef>
                <a:spcPts val="634"/>
              </a:spcBef>
              <a:spcAft>
                <a:spcPts val="1586"/>
              </a:spcAft>
            </a:pPr>
            <a:r>
              <a:rPr lang="en-US" b="1" i="1" dirty="0">
                <a:ea typeface="Times New Roman"/>
                <a:cs typeface="Times New Roman"/>
              </a:rPr>
              <a:t>Take a few minutes to describe the facilities and logistics of the particular location. Include directions to restrooms, vending machines, and/or location of refreshments. </a:t>
            </a:r>
            <a:endParaRPr lang="en-US" dirty="0">
              <a:ea typeface="Times New Roman"/>
              <a:cs typeface="Times New Roman"/>
            </a:endParaRPr>
          </a:p>
          <a:p>
            <a:pPr>
              <a:lnSpc>
                <a:spcPct val="115000"/>
              </a:lnSpc>
              <a:spcBef>
                <a:spcPts val="634"/>
              </a:spcBef>
              <a:spcAft>
                <a:spcPts val="317"/>
              </a:spcAft>
            </a:pPr>
            <a:r>
              <a:rPr lang="en-US" b="1" i="1" dirty="0">
                <a:ea typeface="Times New Roman"/>
                <a:cs typeface="Times New Roman"/>
              </a:rPr>
              <a:t>Discuss building layout, including: emergency exits, fire extinguishers, fire alarm pull stations, and meeting area in case of a building evacuation.</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smtClean="0"/>
              <a:t>_____________________________________________________________________</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6</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00118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720725"/>
            <a:ext cx="3838575" cy="2879725"/>
          </a:xfrm>
        </p:spPr>
      </p:sp>
      <p:sp>
        <p:nvSpPr>
          <p:cNvPr id="3" name="Notes Placeholder 2"/>
          <p:cNvSpPr>
            <a:spLocks noGrp="1"/>
          </p:cNvSpPr>
          <p:nvPr>
            <p:ph type="body" idx="1"/>
          </p:nvPr>
        </p:nvSpPr>
        <p:spPr>
          <a:xfrm>
            <a:off x="731520" y="3887239"/>
            <a:ext cx="5852160" cy="5090507"/>
          </a:xfrm>
        </p:spPr>
        <p:txBody>
          <a:bodyPr/>
          <a:lstStyle/>
          <a:p>
            <a:pPr>
              <a:lnSpc>
                <a:spcPct val="115000"/>
              </a:lnSpc>
              <a:spcBef>
                <a:spcPts val="634"/>
              </a:spcBef>
              <a:spcAft>
                <a:spcPts val="1586"/>
              </a:spcAft>
            </a:pPr>
            <a:r>
              <a:rPr lang="en-US" b="1" i="1" dirty="0">
                <a:ea typeface="Times New Roman"/>
                <a:cs typeface="Times New Roman"/>
              </a:rPr>
              <a:t>Explain </a:t>
            </a:r>
            <a:r>
              <a:rPr lang="en-US" b="1" i="1" dirty="0" smtClean="0">
                <a:ea typeface="Times New Roman"/>
                <a:cs typeface="Times New Roman"/>
              </a:rPr>
              <a:t>participants </a:t>
            </a:r>
            <a:r>
              <a:rPr lang="en-US" b="1" i="1" dirty="0">
                <a:ea typeface="Times New Roman"/>
                <a:cs typeface="Times New Roman"/>
              </a:rPr>
              <a:t>need to be respectful to other participants, as well as the host property. </a:t>
            </a:r>
            <a:endParaRPr lang="en-US" dirty="0">
              <a:ea typeface="Times New Roman"/>
              <a:cs typeface="Times New Roman"/>
            </a:endParaRPr>
          </a:p>
          <a:p>
            <a:pPr>
              <a:lnSpc>
                <a:spcPct val="115000"/>
              </a:lnSpc>
              <a:spcBef>
                <a:spcPts val="634"/>
              </a:spcBef>
              <a:spcAft>
                <a:spcPts val="1586"/>
              </a:spcAft>
            </a:pPr>
            <a:r>
              <a:rPr lang="en-US" b="1" i="1" dirty="0">
                <a:ea typeface="Times New Roman"/>
                <a:cs typeface="Times New Roman"/>
              </a:rPr>
              <a:t>Remind participants we want to hear about successes, lessons learned, and challenging situations.</a:t>
            </a:r>
            <a:endParaRPr lang="en-US" dirty="0">
              <a:ea typeface="Times New Roman"/>
              <a:cs typeface="Times New Roman"/>
            </a:endParaRPr>
          </a:p>
          <a:p>
            <a:pPr>
              <a:lnSpc>
                <a:spcPct val="115000"/>
              </a:lnSpc>
              <a:spcBef>
                <a:spcPts val="634"/>
              </a:spcBef>
              <a:spcAft>
                <a:spcPts val="1586"/>
              </a:spcAft>
            </a:pPr>
            <a:r>
              <a:rPr lang="en-US" b="1" i="1" dirty="0">
                <a:ea typeface="Times New Roman"/>
                <a:cs typeface="Times New Roman"/>
              </a:rPr>
              <a:t>Remind participants to turn cell phones off or put them into vibrate mode, and do the same to yours.</a:t>
            </a:r>
            <a:endParaRPr lang="en-US" dirty="0">
              <a:ea typeface="Times New Roman"/>
              <a:cs typeface="Times New Roman"/>
            </a:endParaRPr>
          </a:p>
          <a:p>
            <a:pPr>
              <a:lnSpc>
                <a:spcPct val="115000"/>
              </a:lnSpc>
              <a:spcBef>
                <a:spcPts val="634"/>
              </a:spcBef>
              <a:spcAft>
                <a:spcPts val="317"/>
              </a:spcAft>
            </a:pPr>
            <a:r>
              <a:rPr lang="en-US" b="1" i="1" dirty="0">
                <a:ea typeface="Times New Roman"/>
                <a:cs typeface="Times New Roman"/>
              </a:rPr>
              <a:t>Tell participants that participation in class discussion is encouraged.</a:t>
            </a:r>
            <a:endParaRPr lang="en-US" dirty="0">
              <a:ea typeface="Times New Roman"/>
              <a:cs typeface="Times New Roman"/>
            </a:endParaRPr>
          </a:p>
          <a:p>
            <a:pPr>
              <a:lnSpc>
                <a:spcPct val="115000"/>
              </a:lnSpc>
              <a:spcBef>
                <a:spcPts val="634"/>
              </a:spcBef>
              <a:spcAft>
                <a:spcPts val="317"/>
              </a:spcAft>
            </a:pPr>
            <a:r>
              <a:rPr lang="en-US" b="1" u="sng" dirty="0">
                <a:ea typeface="Times New Roman"/>
                <a:cs typeface="Times New Roman"/>
              </a:rPr>
              <a:t>Course Etiquette</a:t>
            </a:r>
            <a:endParaRPr lang="en-US" dirty="0">
              <a:ea typeface="Times New Roman"/>
              <a:cs typeface="Times New Roman"/>
            </a:endParaRPr>
          </a:p>
          <a:p>
            <a:pPr marL="362480" indent="-362480">
              <a:buFont typeface="Symbol"/>
              <a:buChar char=""/>
            </a:pPr>
            <a:r>
              <a:rPr lang="en-US" dirty="0">
                <a:ea typeface="Times New Roman"/>
                <a:cs typeface="Times New Roman"/>
              </a:rPr>
              <a:t>Be respectful</a:t>
            </a:r>
          </a:p>
          <a:p>
            <a:pPr marL="362480" indent="-362480">
              <a:buFont typeface="Symbol"/>
              <a:buChar char=""/>
            </a:pPr>
            <a:r>
              <a:rPr lang="en-US" dirty="0">
                <a:ea typeface="Times New Roman"/>
                <a:cs typeface="Times New Roman"/>
              </a:rPr>
              <a:t>No disparaging remarks</a:t>
            </a:r>
          </a:p>
          <a:p>
            <a:pPr marL="362480" indent="-362480">
              <a:buFont typeface="Symbol"/>
              <a:buChar char=""/>
            </a:pPr>
            <a:r>
              <a:rPr lang="en-US" dirty="0">
                <a:ea typeface="Times New Roman"/>
                <a:cs typeface="Times New Roman"/>
              </a:rPr>
              <a:t>Be on time</a:t>
            </a:r>
          </a:p>
          <a:p>
            <a:pPr marL="362480" indent="-362480">
              <a:buFont typeface="Symbol"/>
              <a:buChar char=""/>
            </a:pPr>
            <a:r>
              <a:rPr lang="en-US" dirty="0">
                <a:ea typeface="Times New Roman"/>
                <a:cs typeface="Times New Roman"/>
              </a:rPr>
              <a:t>Do not surf the Internet or conduct business while the course is in session </a:t>
            </a:r>
          </a:p>
          <a:p>
            <a:pPr marL="362480" indent="-362480">
              <a:buFont typeface="Symbol"/>
              <a:buChar char=""/>
            </a:pPr>
            <a:r>
              <a:rPr lang="en-US" dirty="0">
                <a:ea typeface="Times New Roman"/>
                <a:cs typeface="Times New Roman"/>
              </a:rPr>
              <a:t>Cell phone off or in vibrate mode</a:t>
            </a:r>
          </a:p>
          <a:p>
            <a:pPr marL="362480" indent="-362480">
              <a:buFont typeface="Symbol"/>
              <a:buChar char=""/>
            </a:pPr>
            <a:r>
              <a:rPr lang="en-US" dirty="0">
                <a:ea typeface="Times New Roman"/>
                <a:cs typeface="Times New Roman"/>
              </a:rPr>
              <a:t>Active participation </a:t>
            </a:r>
          </a:p>
          <a:p>
            <a:endParaRPr lang="en-US" dirty="0"/>
          </a:p>
          <a:p>
            <a:r>
              <a:rPr lang="en-US" dirty="0"/>
              <a:t>_____________________________________________________________________</a:t>
            </a:r>
          </a:p>
          <a:p>
            <a:endParaRPr lang="en-US" dirty="0"/>
          </a:p>
          <a:p>
            <a:r>
              <a:rPr lang="en-US" dirty="0" smtClean="0"/>
              <a:t>_____________________________________________________________________</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7</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70712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4513" y="614363"/>
            <a:ext cx="3657600" cy="2743200"/>
          </a:xfrm>
        </p:spPr>
      </p:sp>
      <p:sp>
        <p:nvSpPr>
          <p:cNvPr id="3" name="Notes Placeholder 2"/>
          <p:cNvSpPr>
            <a:spLocks noGrp="1"/>
          </p:cNvSpPr>
          <p:nvPr>
            <p:ph type="body" idx="1"/>
          </p:nvPr>
        </p:nvSpPr>
        <p:spPr>
          <a:xfrm>
            <a:off x="506680" y="3589176"/>
            <a:ext cx="6346174" cy="5530298"/>
          </a:xfrm>
        </p:spPr>
        <p:txBody>
          <a:bodyPr/>
          <a:lstStyle/>
          <a:p>
            <a:pPr marL="241653" indent="-241653">
              <a:tabLst>
                <a:tab pos="6276267" algn="r"/>
              </a:tabLst>
            </a:pPr>
            <a:r>
              <a:rPr lang="en-US" b="1" cap="all" dirty="0">
                <a:ea typeface="Times New Roman"/>
                <a:cs typeface="Calibri"/>
              </a:rPr>
              <a:t>C. </a:t>
            </a:r>
            <a:r>
              <a:rPr lang="en-US" b="1" u="sng" cap="all" dirty="0">
                <a:ea typeface="Times New Roman"/>
                <a:cs typeface="Calibri"/>
              </a:rPr>
              <a:t>Course Format</a:t>
            </a:r>
            <a:endParaRPr lang="en-US" cap="all" dirty="0">
              <a:ea typeface="Times New Roman"/>
              <a:cs typeface="Calibri"/>
            </a:endParaRPr>
          </a:p>
          <a:p>
            <a:r>
              <a:rPr lang="en-US" b="1" i="1" dirty="0">
                <a:ea typeface="Times New Roman"/>
                <a:cs typeface="Times New Roman"/>
              </a:rPr>
              <a:t>Ask participants if they have a copy of the agenda. Review daily agenda for course. Briefly review the week’s schedule and procedures to be followed. This is very important, as you will be discussing why you did this during Session 2. </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Emphasize: This course is intended to make you an effective DRE instructor.</a:t>
            </a:r>
            <a:endParaRPr lang="en-US" dirty="0">
              <a:ea typeface="Times New Roman"/>
              <a:cs typeface="Times New Roman"/>
            </a:endParaRPr>
          </a:p>
          <a:p>
            <a:pPr marL="362480" indent="-362480">
              <a:buFont typeface="Symbol"/>
              <a:buChar char=""/>
            </a:pPr>
            <a:r>
              <a:rPr lang="en-US" b="1" i="1" dirty="0">
                <a:ea typeface="Times New Roman"/>
                <a:cs typeface="Times New Roman"/>
              </a:rPr>
              <a:t>This course is participant dependent, which means active participation is required. Give the participants a sense of responsibility for the process</a:t>
            </a:r>
            <a:endParaRPr lang="en-US" dirty="0">
              <a:ea typeface="Times New Roman"/>
              <a:cs typeface="Times New Roman"/>
            </a:endParaRPr>
          </a:p>
          <a:p>
            <a:pPr marL="362480" indent="-362480">
              <a:buFont typeface="Symbol"/>
              <a:buChar char=""/>
            </a:pPr>
            <a:r>
              <a:rPr lang="en-US" b="1" i="1" dirty="0">
                <a:ea typeface="Times New Roman"/>
                <a:cs typeface="Times New Roman"/>
              </a:rPr>
              <a:t>Interactive teaching methods will be used, including facilitated group discussions, games, and activities</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Participant manual: Explain </a:t>
            </a:r>
            <a:r>
              <a:rPr lang="en-US" b="1" i="1" dirty="0" smtClean="0">
                <a:ea typeface="Times New Roman"/>
                <a:cs typeface="Times New Roman"/>
              </a:rPr>
              <a:t>the </a:t>
            </a:r>
            <a:r>
              <a:rPr lang="en-US" b="1" i="1" dirty="0">
                <a:ea typeface="Times New Roman"/>
                <a:cs typeface="Times New Roman"/>
              </a:rPr>
              <a:t>participant manual contains the training visuals and curriculum used throughout the course. Space is provided for note taking throughout the manual. Encourage participants to use the manual as a learning aid for reviewing the information presented. 	</a:t>
            </a:r>
            <a:endParaRPr lang="en-US" dirty="0">
              <a:ea typeface="Times New Roman"/>
              <a:cs typeface="Times New Roman"/>
            </a:endParaRPr>
          </a:p>
          <a:p>
            <a:endParaRPr lang="en-US" b="1" i="1" dirty="0">
              <a:ea typeface="Times New Roman"/>
              <a:cs typeface="Times New Roman"/>
            </a:endParaRPr>
          </a:p>
          <a:p>
            <a:r>
              <a:rPr lang="en-US" b="1" i="1" dirty="0">
                <a:ea typeface="Times New Roman"/>
                <a:cs typeface="Times New Roman"/>
              </a:rPr>
              <a:t>Tour Your Manual: Make sure to direct participants to sections and let them look through the manual to see the tabs, resources, etc. Be certain to point out centrally-located resources used repeatedly throughout the course, if applicable.  Additional activities may include a review of the Advanced Roadside Impaired Driving (ARIDE) curriculum. </a:t>
            </a:r>
          </a:p>
          <a:p>
            <a:endParaRPr lang="en-US" dirty="0">
              <a:ea typeface="Times New Roman"/>
              <a:cs typeface="Times New Roman"/>
            </a:endParaRPr>
          </a:p>
          <a:p>
            <a:pPr>
              <a:tabLst>
                <a:tab pos="2839423" algn="l"/>
              </a:tabLst>
            </a:pPr>
            <a:r>
              <a:rPr lang="en-US" b="1" u="sng" dirty="0">
                <a:ea typeface="Times New Roman"/>
                <a:cs typeface="Times New Roman"/>
              </a:rPr>
              <a:t>Course Format</a:t>
            </a:r>
            <a:endParaRPr lang="en-US" dirty="0">
              <a:ea typeface="Times New Roman"/>
              <a:cs typeface="Times New Roman"/>
            </a:endParaRPr>
          </a:p>
          <a:p>
            <a:pPr marL="362480" indent="-362480">
              <a:buFont typeface="Symbol"/>
              <a:buChar char=""/>
            </a:pPr>
            <a:r>
              <a:rPr lang="en-US" dirty="0">
                <a:ea typeface="Times New Roman"/>
                <a:cs typeface="Times New Roman"/>
              </a:rPr>
              <a:t>Schedule and agenda</a:t>
            </a:r>
          </a:p>
          <a:p>
            <a:pPr marL="362480" indent="-362480">
              <a:buFont typeface="Symbol"/>
              <a:buChar char=""/>
            </a:pPr>
            <a:r>
              <a:rPr lang="en-US" dirty="0">
                <a:ea typeface="Times New Roman"/>
                <a:cs typeface="Times New Roman"/>
              </a:rPr>
              <a:t>Breaks</a:t>
            </a:r>
          </a:p>
          <a:p>
            <a:pPr marL="362480" indent="-362480">
              <a:buFont typeface="Symbol"/>
              <a:buChar char=""/>
            </a:pPr>
            <a:r>
              <a:rPr lang="en-US" dirty="0">
                <a:ea typeface="Times New Roman"/>
                <a:cs typeface="Times New Roman"/>
              </a:rPr>
              <a:t>Lunch</a:t>
            </a:r>
          </a:p>
          <a:p>
            <a:pPr marL="362480" indent="-362480">
              <a:buFont typeface="Symbol"/>
              <a:buChar char=""/>
            </a:pPr>
            <a:r>
              <a:rPr lang="en-US" dirty="0">
                <a:ea typeface="Times New Roman"/>
                <a:cs typeface="Times New Roman"/>
              </a:rPr>
              <a:t>Evaluations</a:t>
            </a:r>
          </a:p>
          <a:p>
            <a:pPr marL="362480" indent="-362480">
              <a:buFont typeface="Symbol"/>
              <a:buChar char=""/>
            </a:pPr>
            <a:r>
              <a:rPr lang="en-US" dirty="0">
                <a:ea typeface="Times New Roman"/>
                <a:cs typeface="Times New Roman"/>
              </a:rPr>
              <a:t>Final DRE </a:t>
            </a:r>
            <a:r>
              <a:rPr lang="en-US" dirty="0" smtClean="0">
                <a:ea typeface="Times New Roman"/>
                <a:cs typeface="Times New Roman"/>
              </a:rPr>
              <a:t>Condensed IDC Exam</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8</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356075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1963" y="720725"/>
            <a:ext cx="3838575" cy="2879725"/>
          </a:xfrm>
        </p:spPr>
      </p:sp>
      <p:sp>
        <p:nvSpPr>
          <p:cNvPr id="3" name="Notes Placeholder 2"/>
          <p:cNvSpPr>
            <a:spLocks noGrp="1"/>
          </p:cNvSpPr>
          <p:nvPr>
            <p:ph type="body" idx="1"/>
          </p:nvPr>
        </p:nvSpPr>
        <p:spPr>
          <a:xfrm>
            <a:off x="731520" y="3874769"/>
            <a:ext cx="5852160" cy="5140383"/>
          </a:xfrm>
        </p:spPr>
        <p:txBody>
          <a:bodyPr/>
          <a:lstStyle/>
          <a:p>
            <a:pPr>
              <a:lnSpc>
                <a:spcPct val="115000"/>
              </a:lnSpc>
              <a:spcBef>
                <a:spcPts val="634"/>
              </a:spcBef>
              <a:spcAft>
                <a:spcPts val="317"/>
              </a:spcAft>
            </a:pPr>
            <a:r>
              <a:rPr lang="en-US" b="1" i="1" dirty="0">
                <a:ea typeface="Times New Roman"/>
                <a:cs typeface="Times New Roman"/>
              </a:rPr>
              <a:t>Inform participants how the course will be evaluated. Review evaluation instructions (i.e., paper evaluations, online evaluations, and/or post course evaluations).</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a:t>_____________________________________________________________________</a:t>
            </a:r>
          </a:p>
          <a:p>
            <a:endParaRPr lang="en-US" dirty="0"/>
          </a:p>
          <a:p>
            <a:r>
              <a:rPr lang="en-US" dirty="0" smtClean="0"/>
              <a:t>_____________________________________________________________________</a:t>
            </a:r>
            <a:endParaRPr lang="en-US" dirty="0">
              <a:ea typeface="Times New Roman"/>
              <a:cs typeface="Times New Roman"/>
            </a:endParaRPr>
          </a:p>
        </p:txBody>
      </p:sp>
      <p:sp>
        <p:nvSpPr>
          <p:cNvPr id="7" name="Slide Number Placeholder 6"/>
          <p:cNvSpPr>
            <a:spLocks noGrp="1"/>
          </p:cNvSpPr>
          <p:nvPr>
            <p:ph type="sldNum" sz="quarter" idx="13"/>
          </p:nvPr>
        </p:nvSpPr>
        <p:spPr/>
        <p:txBody>
          <a:bodyPr/>
          <a:lstStyle/>
          <a:p>
            <a:r>
              <a:rPr lang="en-US" smtClean="0"/>
              <a:t>Page </a:t>
            </a:r>
            <a:fld id="{2D0F2CFA-0593-433C-A738-84B1DD39D9D1}" type="slidenum">
              <a:rPr lang="en-US" smtClean="0"/>
              <a:t>9</a:t>
            </a:fld>
            <a:endParaRPr lang="en-US" dirty="0"/>
          </a:p>
        </p:txBody>
      </p:sp>
      <p:sp>
        <p:nvSpPr>
          <p:cNvPr id="8" name="Header Placeholder 7"/>
          <p:cNvSpPr>
            <a:spLocks noGrp="1"/>
          </p:cNvSpPr>
          <p:nvPr>
            <p:ph type="hdr" sz="quarter" idx="14"/>
          </p:nvPr>
        </p:nvSpPr>
        <p:spPr/>
        <p:txBody>
          <a:bodyPr/>
          <a:lstStyle/>
          <a:p>
            <a:r>
              <a:rPr lang="en-US" smtClean="0"/>
              <a:t>Drug Recognition Expert</a:t>
            </a:r>
          </a:p>
          <a:p>
            <a:r>
              <a:rPr lang="en-US" smtClean="0"/>
              <a:t>Condensed Instructor Development Course</a:t>
            </a:r>
            <a:endParaRPr lang="en-US" dirty="0"/>
          </a:p>
        </p:txBody>
      </p:sp>
      <p:sp>
        <p:nvSpPr>
          <p:cNvPr id="5" name="Footer Placeholder 4"/>
          <p:cNvSpPr>
            <a:spLocks noGrp="1"/>
          </p:cNvSpPr>
          <p:nvPr>
            <p:ph type="ftr" sz="quarter" idx="15"/>
          </p:nvPr>
        </p:nvSpPr>
        <p:spPr/>
        <p:txBody>
          <a:bodyPr/>
          <a:lstStyle/>
          <a:p>
            <a:r>
              <a:rPr lang="en-US" smtClean="0"/>
              <a:t>Session 1 – Introduction</a:t>
            </a:r>
          </a:p>
          <a:p>
            <a:r>
              <a:rPr lang="en-US" smtClean="0"/>
              <a:t>February 2017</a:t>
            </a:r>
            <a:endParaRPr lang="en-US" dirty="0"/>
          </a:p>
        </p:txBody>
      </p:sp>
    </p:spTree>
    <p:extLst>
      <p:ext uri="{BB962C8B-B14F-4D97-AF65-F5344CB8AC3E}">
        <p14:creationId xmlns:p14="http://schemas.microsoft.com/office/powerpoint/2010/main" val="221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Session 1 - Introduction</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95095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31568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146018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Session 1 - Introduction</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327696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Session 1 - Introduction</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47787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75119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11" name="Slide Number Placeholder 5"/>
          <p:cNvSpPr>
            <a:spLocks noGrp="1"/>
          </p:cNvSpPr>
          <p:nvPr>
            <p:ph type="sldNum" sz="quarter" idx="11"/>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79421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17512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297999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25344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Session 1 - Introduction</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fld id="{0734B74B-C9DE-4985-BE41-0DF01BC5C5C9}" type="slidenum">
              <a:rPr lang="en-US" smtClean="0"/>
              <a:pPr/>
              <a:t>‹#›</a:t>
            </a:fld>
            <a:endParaRPr lang="en-US" dirty="0"/>
          </a:p>
        </p:txBody>
      </p:sp>
    </p:spTree>
    <p:extLst>
      <p:ext uri="{BB962C8B-B14F-4D97-AF65-F5344CB8AC3E}">
        <p14:creationId xmlns:p14="http://schemas.microsoft.com/office/powerpoint/2010/main" val="202135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Session 1 - Introduction</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a:t>
            </a:r>
            <a:fld id="{C6F3177E-27ED-4792-9A52-D1409DFD05E3}" type="slidenum">
              <a:rPr lang="en-US" smtClean="0"/>
              <a:pPr/>
              <a:t>‹#›</a:t>
            </a:fld>
            <a:endParaRPr lang="en-US" dirty="0"/>
          </a:p>
        </p:txBody>
      </p:sp>
    </p:spTree>
    <p:extLst>
      <p:ext uri="{BB962C8B-B14F-4D97-AF65-F5344CB8AC3E}">
        <p14:creationId xmlns:p14="http://schemas.microsoft.com/office/powerpoint/2010/main" val="268970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rgbClr val="33CC33"/>
              </a:gs>
              <a:gs pos="24000">
                <a:srgbClr val="008000"/>
              </a:gs>
              <a:gs pos="60000">
                <a:srgbClr val="336600"/>
              </a:gs>
              <a:gs pos="100000">
                <a:srgbClr val="003300"/>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0"/>
            <a:ext cx="3099435" cy="2667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Drug Recognition Expert</a:t>
            </a:r>
            <a:endParaRPr lang="en-US" sz="2400" dirty="0">
              <a:effectLst/>
              <a:latin typeface="Calibri"/>
              <a:ea typeface="Times New Roman"/>
              <a:cs typeface="Times New Roman"/>
            </a:endParaRPr>
          </a:p>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Condensed Instructor </a:t>
            </a:r>
            <a:endParaRPr lang="en-US" sz="2400" dirty="0">
              <a:effectLst/>
              <a:latin typeface="Calibri"/>
              <a:ea typeface="Times New Roman"/>
              <a:cs typeface="Times New Roman"/>
            </a:endParaRPr>
          </a:p>
          <a:p>
            <a:pPr marL="0" marR="0" algn="ctr">
              <a:spcBef>
                <a:spcPts val="0"/>
              </a:spcBef>
              <a:spcAft>
                <a:spcPts val="0"/>
              </a:spcAft>
            </a:pPr>
            <a:r>
              <a:rPr lang="en-US" sz="24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2400" dirty="0">
              <a:effectLst/>
              <a:latin typeface="Calibri"/>
              <a:ea typeface="Times New Roman"/>
              <a:cs typeface="Times New Roman"/>
            </a:endParaRPr>
          </a:p>
          <a:p>
            <a:pPr marL="0" marR="0" algn="ctr">
              <a:spcBef>
                <a:spcPts val="0"/>
              </a:spcBef>
              <a:spcAft>
                <a:spcPts val="0"/>
              </a:spcAft>
            </a:pPr>
            <a:r>
              <a:rPr lang="en-US" sz="24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24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24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805896"/>
            <a:ext cx="8210550" cy="521335"/>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a:solidFill>
                  <a:srgbClr val="FFFFFF"/>
                </a:solidFill>
                <a:effectLst/>
                <a:latin typeface="Cambria"/>
                <a:ea typeface="Times New Roman"/>
                <a:cs typeface="Times New Roman"/>
              </a:rPr>
              <a:t>     </a:t>
            </a:r>
            <a:endParaRPr lang="en-US" sz="1100">
              <a:effectLst/>
              <a:latin typeface="Calibri"/>
              <a:ea typeface="Times New Roman"/>
              <a:cs typeface="Times New Roman"/>
            </a:endParaRPr>
          </a:p>
        </p:txBody>
      </p:sp>
      <p:sp>
        <p:nvSpPr>
          <p:cNvPr id="9" name="Rectangle 1"/>
          <p:cNvSpPr>
            <a:spLocks noChangeArrowheads="1"/>
          </p:cNvSpPr>
          <p:nvPr/>
        </p:nvSpPr>
        <p:spPr bwMode="auto">
          <a:xfrm>
            <a:off x="3048000" y="2804011"/>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FFFFFF"/>
                </a:solidFill>
                <a:effectLst/>
                <a:latin typeface="Cambria" pitchFamily="18" charset="0"/>
                <a:ea typeface="Times New Roman" pitchFamily="18" charset="0"/>
                <a:cs typeface="Times New Roman" pitchFamily="18" charset="0"/>
              </a:rPr>
              <a:t>Session 1 </a:t>
            </a:r>
            <a:r>
              <a:rPr kumimoji="0" lang="en-US" altLang="en-US" sz="2800" b="0" i="0" u="none" strike="noStrike" cap="none" normalizeH="0" baseline="0" dirty="0" smtClean="0">
                <a:ln>
                  <a:noFill/>
                </a:ln>
                <a:solidFill>
                  <a:srgbClr val="FFFFFF"/>
                </a:solidFill>
                <a:effectLst/>
                <a:latin typeface="Calibri"/>
                <a:ea typeface="Times New Roman" pitchFamily="18" charset="0"/>
                <a:cs typeface="Times New Roman" pitchFamily="18" charset="0"/>
              </a:rPr>
              <a:t>–</a:t>
            </a:r>
            <a:r>
              <a:rPr kumimoji="0" lang="en-US" altLang="en-US" sz="2800" b="0" i="0" u="none" strike="noStrike" cap="none" normalizeH="0" baseline="0" dirty="0" smtClean="0">
                <a:ln>
                  <a:noFill/>
                </a:ln>
                <a:solidFill>
                  <a:srgbClr val="FFFFFF"/>
                </a:solidFill>
                <a:effectLst/>
                <a:latin typeface="Cambria" pitchFamily="18" charset="0"/>
                <a:ea typeface="Times New Roman" pitchFamily="18" charset="0"/>
                <a:cs typeface="Times New Roman" pitchFamily="18" charset="0"/>
              </a:rPr>
              <a:t> Introduction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71364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r>
              <a:rPr lang="en-US" smtClean="0"/>
              <a:t>Session 1 - Introduction</a:t>
            </a:r>
            <a:endParaRPr lang="en-US" dirty="0"/>
          </a:p>
        </p:txBody>
      </p:sp>
      <p:sp>
        <p:nvSpPr>
          <p:cNvPr id="8" name="Slide Number Placeholder 7"/>
          <p:cNvSpPr>
            <a:spLocks noGrp="1"/>
          </p:cNvSpPr>
          <p:nvPr>
            <p:ph type="sldNum" sz="quarter" idx="4"/>
          </p:nvPr>
        </p:nvSpPr>
        <p:spPr/>
        <p:txBody>
          <a:bodyPr/>
          <a:lstStyle/>
          <a:p>
            <a:r>
              <a:rPr lang="en-US" smtClean="0"/>
              <a:t>1-</a:t>
            </a:r>
            <a:fld id="{0734B74B-C9DE-4985-BE41-0DF01BC5C5C9}" type="slidenum">
              <a:rPr lang="en-US" smtClean="0"/>
              <a:pPr/>
              <a:t>10</a:t>
            </a:fld>
            <a:endParaRPr lang="en-US" dirty="0"/>
          </a:p>
        </p:txBody>
      </p:sp>
      <p:pic>
        <p:nvPicPr>
          <p:cNvPr id="9" name="Picture 2" descr="C:\Users\Pam.Mccaskill\AppData\Local\Microsoft\Windows\Temporary Internet Files\Content.IE5\U41L2X2S\Repeat-their-name-and-introduce-yoursel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267200" cy="403677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33400" y="274638"/>
            <a:ext cx="7924800" cy="944562"/>
          </a:xfrm>
          <a:prstGeom prst="rect">
            <a:avLst/>
          </a:prstGeom>
          <a:solidFill>
            <a:srgbClr val="FFFFFF">
              <a:alpha val="80000"/>
            </a:srgbClr>
          </a:solidFill>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smtClean="0"/>
              <a:t>Introductions</a:t>
            </a:r>
            <a:endParaRPr lang="en-US" dirty="0"/>
          </a:p>
        </p:txBody>
      </p:sp>
    </p:spTree>
    <p:extLst>
      <p:ext uri="{BB962C8B-B14F-4D97-AF65-F5344CB8AC3E}">
        <p14:creationId xmlns:p14="http://schemas.microsoft.com/office/powerpoint/2010/main" val="36269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924800" cy="1143000"/>
          </a:xfrm>
          <a:solidFill>
            <a:srgbClr val="FFFFFF">
              <a:alpha val="80000"/>
            </a:srgbClr>
          </a:solidFill>
        </p:spPr>
        <p:txBody>
          <a:bodyPr/>
          <a:lstStyle/>
          <a:p>
            <a:r>
              <a:rPr lang="en-US" dirty="0" smtClean="0"/>
              <a:t>Introductions</a:t>
            </a:r>
            <a:endParaRPr lang="en-US" dirty="0"/>
          </a:p>
        </p:txBody>
      </p:sp>
      <p:sp>
        <p:nvSpPr>
          <p:cNvPr id="7" name="Date Placeholder 6"/>
          <p:cNvSpPr>
            <a:spLocks noGrp="1"/>
          </p:cNvSpPr>
          <p:nvPr>
            <p:ph type="dt" sz="half" idx="2"/>
          </p:nvPr>
        </p:nvSpPr>
        <p:spPr/>
        <p:txBody>
          <a:bodyPr/>
          <a:lstStyle/>
          <a:p>
            <a:r>
              <a:rPr lang="en-US" smtClean="0"/>
              <a:t>Session 1 - Introduction</a:t>
            </a:r>
            <a:endParaRPr lang="en-US" dirty="0"/>
          </a:p>
        </p:txBody>
      </p:sp>
      <p:sp>
        <p:nvSpPr>
          <p:cNvPr id="10" name="Slide Number Placeholder 9"/>
          <p:cNvSpPr>
            <a:spLocks noGrp="1"/>
          </p:cNvSpPr>
          <p:nvPr>
            <p:ph type="sldNum" sz="quarter" idx="4"/>
          </p:nvPr>
        </p:nvSpPr>
        <p:spPr/>
        <p:txBody>
          <a:bodyPr/>
          <a:lstStyle/>
          <a:p>
            <a:r>
              <a:rPr lang="en-US" smtClean="0"/>
              <a:t>1-</a:t>
            </a:r>
            <a:fld id="{C6F3177E-27ED-4792-9A52-D1409DFD05E3}" type="slidenum">
              <a:rPr lang="en-US" smtClean="0"/>
              <a:pPr/>
              <a:t>11</a:t>
            </a:fld>
            <a:endParaRPr lang="en-US" dirty="0"/>
          </a:p>
        </p:txBody>
      </p:sp>
      <p:pic>
        <p:nvPicPr>
          <p:cNvPr id="13" name="Picture 4" descr="C:\Users\Pam.Mccaskill\AppData\Local\Microsoft\Windows\Temporary Internet Files\Content.IE5\8X70KAV4\112180190[1].jpg"/>
          <p:cNvPicPr>
            <a:picLocks noChangeAspect="1" noChangeArrowheads="1"/>
          </p:cNvPicPr>
          <p:nvPr/>
        </p:nvPicPr>
        <p:blipFill rotWithShape="1">
          <a:blip r:embed="rId3">
            <a:extLst>
              <a:ext uri="{28A0092B-C50C-407E-A947-70E740481C1C}">
                <a14:useLocalDpi xmlns:a14="http://schemas.microsoft.com/office/drawing/2010/main" val="0"/>
              </a:ext>
            </a:extLst>
          </a:blip>
          <a:srcRect l="9752" t="3300" r="24886" b="3700"/>
          <a:stretch/>
        </p:blipFill>
        <p:spPr bwMode="auto">
          <a:xfrm>
            <a:off x="1752600" y="1569719"/>
            <a:ext cx="5715000" cy="47244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54464" y="2373868"/>
            <a:ext cx="744114" cy="369332"/>
          </a:xfrm>
          <a:prstGeom prst="rect">
            <a:avLst/>
          </a:prstGeom>
          <a:noFill/>
        </p:spPr>
        <p:txBody>
          <a:bodyPr wrap="none" rtlCol="0">
            <a:spAutoFit/>
          </a:bodyPr>
          <a:lstStyle/>
          <a:p>
            <a:r>
              <a:rPr lang="en-US" dirty="0"/>
              <a:t>Name</a:t>
            </a:r>
          </a:p>
        </p:txBody>
      </p:sp>
      <p:sp>
        <p:nvSpPr>
          <p:cNvPr id="15" name="TextBox 14"/>
          <p:cNvSpPr txBox="1"/>
          <p:nvPr/>
        </p:nvSpPr>
        <p:spPr>
          <a:xfrm>
            <a:off x="5428996" y="2373868"/>
            <a:ext cx="864019" cy="369332"/>
          </a:xfrm>
          <a:prstGeom prst="rect">
            <a:avLst/>
          </a:prstGeom>
          <a:noFill/>
        </p:spPr>
        <p:txBody>
          <a:bodyPr wrap="none" rtlCol="0">
            <a:spAutoFit/>
          </a:bodyPr>
          <a:lstStyle/>
          <a:p>
            <a:r>
              <a:rPr lang="en-US" dirty="0"/>
              <a:t>Agency</a:t>
            </a:r>
          </a:p>
        </p:txBody>
      </p:sp>
      <p:sp>
        <p:nvSpPr>
          <p:cNvPr id="16" name="TextBox 15"/>
          <p:cNvSpPr txBox="1"/>
          <p:nvPr/>
        </p:nvSpPr>
        <p:spPr>
          <a:xfrm>
            <a:off x="2481043" y="3567500"/>
            <a:ext cx="2090957" cy="646331"/>
          </a:xfrm>
          <a:prstGeom prst="rect">
            <a:avLst/>
          </a:prstGeom>
          <a:noFill/>
        </p:spPr>
        <p:txBody>
          <a:bodyPr wrap="none" rtlCol="0">
            <a:spAutoFit/>
          </a:bodyPr>
          <a:lstStyle/>
          <a:p>
            <a:pPr algn="ctr"/>
            <a:r>
              <a:rPr lang="en-US" dirty="0"/>
              <a:t>Experience Teaching</a:t>
            </a:r>
          </a:p>
          <a:p>
            <a:pPr algn="ctr"/>
            <a:r>
              <a:rPr lang="en-US" dirty="0"/>
              <a:t>(Years)</a:t>
            </a:r>
          </a:p>
        </p:txBody>
      </p:sp>
      <p:sp>
        <p:nvSpPr>
          <p:cNvPr id="17" name="TextBox 16"/>
          <p:cNvSpPr txBox="1"/>
          <p:nvPr/>
        </p:nvSpPr>
        <p:spPr>
          <a:xfrm>
            <a:off x="4953000" y="3429000"/>
            <a:ext cx="1816010" cy="923330"/>
          </a:xfrm>
          <a:prstGeom prst="rect">
            <a:avLst/>
          </a:prstGeom>
          <a:noFill/>
        </p:spPr>
        <p:txBody>
          <a:bodyPr wrap="none" rtlCol="0">
            <a:spAutoFit/>
          </a:bodyPr>
          <a:lstStyle/>
          <a:p>
            <a:pPr algn="ctr"/>
            <a:r>
              <a:rPr lang="en-US" dirty="0"/>
              <a:t>Experience as</a:t>
            </a:r>
          </a:p>
          <a:p>
            <a:pPr algn="ctr"/>
            <a:r>
              <a:rPr lang="en-US" dirty="0"/>
              <a:t>Law Enforcement</a:t>
            </a:r>
          </a:p>
          <a:p>
            <a:pPr algn="ctr"/>
            <a:r>
              <a:rPr lang="en-US" dirty="0"/>
              <a:t>Officer (Years)</a:t>
            </a:r>
          </a:p>
        </p:txBody>
      </p:sp>
      <p:sp>
        <p:nvSpPr>
          <p:cNvPr id="18" name="TextBox 17"/>
          <p:cNvSpPr txBox="1"/>
          <p:nvPr/>
        </p:nvSpPr>
        <p:spPr>
          <a:xfrm>
            <a:off x="2874772" y="4862900"/>
            <a:ext cx="1303498" cy="646331"/>
          </a:xfrm>
          <a:prstGeom prst="rect">
            <a:avLst/>
          </a:prstGeom>
          <a:noFill/>
        </p:spPr>
        <p:txBody>
          <a:bodyPr wrap="none" rtlCol="0">
            <a:spAutoFit/>
          </a:bodyPr>
          <a:lstStyle/>
          <a:p>
            <a:pPr algn="ctr"/>
            <a:r>
              <a:rPr lang="en-US" dirty="0"/>
              <a:t>Goal for the</a:t>
            </a:r>
          </a:p>
          <a:p>
            <a:pPr algn="ctr"/>
            <a:r>
              <a:rPr lang="en-US" dirty="0"/>
              <a:t>Course</a:t>
            </a:r>
          </a:p>
        </p:txBody>
      </p:sp>
      <p:sp>
        <p:nvSpPr>
          <p:cNvPr id="19" name="TextBox 18"/>
          <p:cNvSpPr txBox="1"/>
          <p:nvPr/>
        </p:nvSpPr>
        <p:spPr>
          <a:xfrm>
            <a:off x="5118462" y="4724400"/>
            <a:ext cx="1485087" cy="923330"/>
          </a:xfrm>
          <a:prstGeom prst="rect">
            <a:avLst/>
          </a:prstGeom>
          <a:noFill/>
        </p:spPr>
        <p:txBody>
          <a:bodyPr wrap="none" rtlCol="0">
            <a:spAutoFit/>
          </a:bodyPr>
          <a:lstStyle/>
          <a:p>
            <a:pPr algn="ctr"/>
            <a:r>
              <a:rPr lang="en-US" dirty="0"/>
              <a:t>Your Ideal Job</a:t>
            </a:r>
          </a:p>
          <a:p>
            <a:pPr algn="ctr"/>
            <a:r>
              <a:rPr lang="en-US" dirty="0"/>
              <a:t>(Pictures Can</a:t>
            </a:r>
          </a:p>
          <a:p>
            <a:pPr algn="ctr"/>
            <a:r>
              <a:rPr lang="en-US" dirty="0"/>
              <a:t>Be Used)</a:t>
            </a:r>
          </a:p>
        </p:txBody>
      </p:sp>
    </p:spTree>
    <p:extLst>
      <p:ext uri="{BB962C8B-B14F-4D97-AF65-F5344CB8AC3E}">
        <p14:creationId xmlns:p14="http://schemas.microsoft.com/office/powerpoint/2010/main" val="166843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341102"/>
          </a:xfrm>
          <a:prstGeom prst="rect">
            <a:avLst/>
          </a:prstGeom>
        </p:spPr>
      </p:pic>
      <p:sp>
        <p:nvSpPr>
          <p:cNvPr id="5" name="Date Placeholder 4"/>
          <p:cNvSpPr>
            <a:spLocks noGrp="1"/>
          </p:cNvSpPr>
          <p:nvPr>
            <p:ph type="dt" sz="half" idx="2"/>
          </p:nvPr>
        </p:nvSpPr>
        <p:spPr/>
        <p:txBody>
          <a:bodyPr/>
          <a:lstStyle/>
          <a:p>
            <a:r>
              <a:rPr lang="en-US" smtClean="0"/>
              <a:t>Session 1 - Introduction</a:t>
            </a:r>
            <a:endParaRPr lang="en-US" dirty="0"/>
          </a:p>
        </p:txBody>
      </p:sp>
      <p:sp>
        <p:nvSpPr>
          <p:cNvPr id="8" name="Slide Number Placeholder 7"/>
          <p:cNvSpPr>
            <a:spLocks noGrp="1"/>
          </p:cNvSpPr>
          <p:nvPr>
            <p:ph type="sldNum" sz="quarter" idx="4"/>
          </p:nvPr>
        </p:nvSpPr>
        <p:spPr/>
        <p:txBody>
          <a:bodyPr/>
          <a:lstStyle/>
          <a:p>
            <a:r>
              <a:rPr lang="en-US" smtClean="0"/>
              <a:t>1-</a:t>
            </a:r>
            <a:fld id="{0734B74B-C9DE-4985-BE41-0DF01BC5C5C9}" type="slidenum">
              <a:rPr lang="en-US" smtClean="0"/>
              <a:pPr/>
              <a:t>12</a:t>
            </a:fld>
            <a:endParaRPr lang="en-US" dirty="0"/>
          </a:p>
        </p:txBody>
      </p:sp>
    </p:spTree>
    <p:extLst>
      <p:ext uri="{BB962C8B-B14F-4D97-AF65-F5344CB8AC3E}">
        <p14:creationId xmlns:p14="http://schemas.microsoft.com/office/powerpoint/2010/main" val="87379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Courses 2015\Course Revision\Classroom\SFST TTT\Graphics\DSC09404.JPG"/>
          <p:cNvPicPr>
            <a:picLocks noChangeAspect="1" noChangeArrowheads="1"/>
          </p:cNvPicPr>
          <p:nvPr/>
        </p:nvPicPr>
        <p:blipFill rotWithShape="1">
          <a:blip r:embed="rId3">
            <a:extLst>
              <a:ext uri="{28A0092B-C50C-407E-A947-70E740481C1C}">
                <a14:useLocalDpi xmlns:a14="http://schemas.microsoft.com/office/drawing/2010/main" val="0"/>
              </a:ext>
            </a:extLst>
          </a:blip>
          <a:srcRect l="21719" r="3281" b="25000"/>
          <a:stretch/>
        </p:blipFill>
        <p:spPr bwMode="auto">
          <a:xfrm>
            <a:off x="1295400" y="1295400"/>
            <a:ext cx="660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152400"/>
            <a:ext cx="9144000" cy="990600"/>
          </a:xfrm>
          <a:solidFill>
            <a:schemeClr val="bg1">
              <a:alpha val="75000"/>
            </a:schemeClr>
          </a:solidFill>
        </p:spPr>
        <p:txBody>
          <a:bodyPr/>
          <a:lstStyle/>
          <a:p>
            <a:r>
              <a:rPr lang="en-US" dirty="0" smtClean="0"/>
              <a:t>Presentations</a:t>
            </a:r>
            <a:endParaRPr lang="en-US" dirty="0"/>
          </a:p>
        </p:txBody>
      </p:sp>
      <p:sp>
        <p:nvSpPr>
          <p:cNvPr id="6" name="Date Placeholder 5"/>
          <p:cNvSpPr>
            <a:spLocks noGrp="1"/>
          </p:cNvSpPr>
          <p:nvPr>
            <p:ph type="dt" sz="half" idx="2"/>
          </p:nvPr>
        </p:nvSpPr>
        <p:spPr/>
        <p:txBody>
          <a:bodyPr/>
          <a:lstStyle/>
          <a:p>
            <a:r>
              <a:rPr lang="en-US" smtClean="0"/>
              <a:t>Session 1 - Introduction</a:t>
            </a:r>
            <a:endParaRPr lang="en-US" dirty="0"/>
          </a:p>
        </p:txBody>
      </p:sp>
      <p:sp>
        <p:nvSpPr>
          <p:cNvPr id="9" name="Slide Number Placeholder 8"/>
          <p:cNvSpPr>
            <a:spLocks noGrp="1"/>
          </p:cNvSpPr>
          <p:nvPr>
            <p:ph type="sldNum" sz="quarter" idx="4"/>
          </p:nvPr>
        </p:nvSpPr>
        <p:spPr/>
        <p:txBody>
          <a:bodyPr/>
          <a:lstStyle/>
          <a:p>
            <a:r>
              <a:rPr lang="en-US" smtClean="0"/>
              <a:t>1-</a:t>
            </a:r>
            <a:fld id="{0734B74B-C9DE-4985-BE41-0DF01BC5C5C9}" type="slidenum">
              <a:rPr lang="en-US" smtClean="0"/>
              <a:pPr/>
              <a:t>13</a:t>
            </a:fld>
            <a:endParaRPr lang="en-US" dirty="0"/>
          </a:p>
        </p:txBody>
      </p:sp>
    </p:spTree>
    <p:extLst>
      <p:ext uri="{BB962C8B-B14F-4D97-AF65-F5344CB8AC3E}">
        <p14:creationId xmlns:p14="http://schemas.microsoft.com/office/powerpoint/2010/main" val="31400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Users\shaida.morales.ctr\Documents\Projects\DRE TTT\shutterstock_79291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2"/>
          </p:nvPr>
        </p:nvSpPr>
        <p:spPr/>
        <p:txBody>
          <a:bodyPr/>
          <a:lstStyle/>
          <a:p>
            <a:r>
              <a:rPr lang="en-US" smtClean="0"/>
              <a:t>Session 1 - Introduction</a:t>
            </a:r>
            <a:endParaRPr lang="en-US" dirty="0"/>
          </a:p>
        </p:txBody>
      </p:sp>
      <p:sp>
        <p:nvSpPr>
          <p:cNvPr id="8" name="Slide Number Placeholder 7"/>
          <p:cNvSpPr>
            <a:spLocks noGrp="1"/>
          </p:cNvSpPr>
          <p:nvPr>
            <p:ph type="sldNum" sz="quarter" idx="4"/>
          </p:nvPr>
        </p:nvSpPr>
        <p:spPr/>
        <p:txBody>
          <a:bodyPr/>
          <a:lstStyle/>
          <a:p>
            <a:r>
              <a:rPr lang="en-US" smtClean="0"/>
              <a:t>1-</a:t>
            </a:r>
            <a:fld id="{0734B74B-C9DE-4985-BE41-0DF01BC5C5C9}" type="slidenum">
              <a:rPr lang="en-US" smtClean="0"/>
              <a:pPr/>
              <a:t>14</a:t>
            </a:fld>
            <a:endParaRPr lang="en-US" dirty="0"/>
          </a:p>
        </p:txBody>
      </p:sp>
    </p:spTree>
    <p:extLst>
      <p:ext uri="{BB962C8B-B14F-4D97-AF65-F5344CB8AC3E}">
        <p14:creationId xmlns:p14="http://schemas.microsoft.com/office/powerpoint/2010/main" val="166611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6576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Content Segments</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Welcome</a:t>
            </a:r>
          </a:p>
          <a:p>
            <a:pPr marL="514350" indent="-514350">
              <a:buFont typeface="+mj-lt"/>
              <a:buAutoNum type="alphaUcPeriod"/>
            </a:pPr>
            <a:r>
              <a:rPr lang="en-US" dirty="0" smtClean="0"/>
              <a:t>Facilities, Logistics, Classroom Conduct</a:t>
            </a:r>
          </a:p>
          <a:p>
            <a:pPr marL="514350" indent="-514350">
              <a:buFont typeface="+mj-lt"/>
              <a:buAutoNum type="alphaUcPeriod"/>
            </a:pPr>
            <a:r>
              <a:rPr lang="en-US" dirty="0" smtClean="0"/>
              <a:t>Course Format</a:t>
            </a:r>
          </a:p>
          <a:p>
            <a:pPr marL="514350" indent="-514350">
              <a:buFont typeface="+mj-lt"/>
              <a:buAutoNum type="alphaUcPeriod"/>
            </a:pPr>
            <a:r>
              <a:rPr lang="en-US" dirty="0" smtClean="0"/>
              <a:t>Introduction</a:t>
            </a:r>
          </a:p>
          <a:p>
            <a:pPr marL="514350" indent="-514350">
              <a:buFont typeface="+mj-lt"/>
              <a:buAutoNum type="alphaUcPeriod"/>
            </a:pPr>
            <a:r>
              <a:rPr lang="en-US" dirty="0" smtClean="0"/>
              <a:t>Final Participation Demonstration</a:t>
            </a:r>
          </a:p>
          <a:p>
            <a:pPr marL="514350" indent="-514350">
              <a:buFont typeface="+mj-lt"/>
              <a:buAutoNum type="alphaUcPeriod"/>
            </a:pPr>
            <a:r>
              <a:rPr lang="en-US" dirty="0" smtClean="0"/>
              <a:t>Questions and/or Concerns</a:t>
            </a:r>
            <a:endParaRPr lang="en-US" dirty="0"/>
          </a:p>
        </p:txBody>
      </p:sp>
      <p:sp>
        <p:nvSpPr>
          <p:cNvPr id="5" name="Date Placeholder 4"/>
          <p:cNvSpPr>
            <a:spLocks noGrp="1"/>
          </p:cNvSpPr>
          <p:nvPr>
            <p:ph type="dt" sz="half" idx="2"/>
          </p:nvPr>
        </p:nvSpPr>
        <p:spPr/>
        <p:txBody>
          <a:bodyPr/>
          <a:lstStyle/>
          <a:p>
            <a:r>
              <a:rPr lang="en-US" smtClean="0"/>
              <a:t>Session 1 - Introduction</a:t>
            </a:r>
            <a:endParaRPr lang="en-US" dirty="0"/>
          </a:p>
        </p:txBody>
      </p:sp>
      <p:sp>
        <p:nvSpPr>
          <p:cNvPr id="9" name="Slide Number Placeholder 8"/>
          <p:cNvSpPr>
            <a:spLocks noGrp="1"/>
          </p:cNvSpPr>
          <p:nvPr>
            <p:ph type="sldNum" sz="quarter" idx="4"/>
          </p:nvPr>
        </p:nvSpPr>
        <p:spPr/>
        <p:txBody>
          <a:bodyPr/>
          <a:lstStyle/>
          <a:p>
            <a:r>
              <a:rPr lang="en-US" smtClean="0"/>
              <a:t>1-</a:t>
            </a:r>
            <a:fld id="{C6F3177E-27ED-4792-9A52-D1409DFD05E3}" type="slidenum">
              <a:rPr lang="en-US" smtClean="0"/>
              <a:pPr/>
              <a:t>2</a:t>
            </a:fld>
            <a:endParaRPr lang="en-US" dirty="0"/>
          </a:p>
        </p:txBody>
      </p:sp>
    </p:spTree>
    <p:extLst>
      <p:ext uri="{BB962C8B-B14F-4D97-AF65-F5344CB8AC3E}">
        <p14:creationId xmlns:p14="http://schemas.microsoft.com/office/powerpoint/2010/main" val="26029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2082"/>
            <a:ext cx="10439400" cy="67552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1676400"/>
            <a:ext cx="7086600" cy="3416320"/>
          </a:xfrm>
          <a:prstGeom prst="rect">
            <a:avLst/>
          </a:prstGeom>
          <a:noFill/>
        </p:spPr>
        <p:txBody>
          <a:bodyPr wrap="square" rtlCol="0">
            <a:spAutoFit/>
          </a:bodyPr>
          <a:lstStyle/>
          <a:p>
            <a:pPr algn="ctr"/>
            <a:r>
              <a:rPr lang="en-US" sz="3600" dirty="0" smtClean="0">
                <a:solidFill>
                  <a:schemeClr val="bg1"/>
                </a:solidFill>
              </a:rPr>
              <a:t>Drug Recognition Expert</a:t>
            </a:r>
          </a:p>
          <a:p>
            <a:pPr algn="ctr"/>
            <a:r>
              <a:rPr lang="en-US" sz="3600" dirty="0" smtClean="0">
                <a:solidFill>
                  <a:schemeClr val="bg1"/>
                </a:solidFill>
              </a:rPr>
              <a:t>Condensed Instructor Development Course</a:t>
            </a:r>
          </a:p>
          <a:p>
            <a:pPr algn="ctr"/>
            <a:endParaRPr lang="en-US" sz="3600" dirty="0">
              <a:solidFill>
                <a:schemeClr val="bg1"/>
              </a:solidFill>
            </a:endParaRPr>
          </a:p>
          <a:p>
            <a:pPr algn="ctr"/>
            <a:r>
              <a:rPr lang="en-US" sz="3600" dirty="0" smtClean="0">
                <a:solidFill>
                  <a:schemeClr val="bg1"/>
                </a:solidFill>
              </a:rPr>
              <a:t>Session 1:</a:t>
            </a:r>
          </a:p>
          <a:p>
            <a:pPr algn="ctr"/>
            <a:r>
              <a:rPr lang="en-US" sz="3600" dirty="0" smtClean="0">
                <a:solidFill>
                  <a:schemeClr val="bg1"/>
                </a:solidFill>
              </a:rPr>
              <a:t>Introduction</a:t>
            </a:r>
            <a:endParaRPr lang="en-US" sz="3600" dirty="0">
              <a:solidFill>
                <a:schemeClr val="bg1"/>
              </a:solidFill>
            </a:endParaRPr>
          </a:p>
        </p:txBody>
      </p:sp>
      <p:sp>
        <p:nvSpPr>
          <p:cNvPr id="5" name="Date Placeholder 4"/>
          <p:cNvSpPr>
            <a:spLocks noGrp="1"/>
          </p:cNvSpPr>
          <p:nvPr>
            <p:ph type="dt" sz="half" idx="2"/>
          </p:nvPr>
        </p:nvSpPr>
        <p:spPr/>
        <p:txBody>
          <a:bodyPr/>
          <a:lstStyle/>
          <a:p>
            <a:r>
              <a:rPr lang="en-US" smtClean="0"/>
              <a:t>Session 1 - Introduction</a:t>
            </a:r>
            <a:endParaRPr lang="en-US" dirty="0"/>
          </a:p>
        </p:txBody>
      </p:sp>
      <p:sp>
        <p:nvSpPr>
          <p:cNvPr id="8" name="Slide Number Placeholder 7"/>
          <p:cNvSpPr>
            <a:spLocks noGrp="1"/>
          </p:cNvSpPr>
          <p:nvPr>
            <p:ph type="sldNum" sz="quarter" idx="4"/>
          </p:nvPr>
        </p:nvSpPr>
        <p:spPr/>
        <p:txBody>
          <a:bodyPr/>
          <a:lstStyle/>
          <a:p>
            <a:r>
              <a:rPr lang="en-US" smtClean="0"/>
              <a:t>1-</a:t>
            </a:r>
            <a:fld id="{C6F3177E-27ED-4792-9A52-D1409DFD05E3}" type="slidenum">
              <a:rPr lang="en-US" smtClean="0"/>
              <a:pPr/>
              <a:t>3</a:t>
            </a:fld>
            <a:endParaRPr lang="en-US" dirty="0"/>
          </a:p>
        </p:txBody>
      </p:sp>
    </p:spTree>
    <p:extLst>
      <p:ext uri="{BB962C8B-B14F-4D97-AF65-F5344CB8AC3E}">
        <p14:creationId xmlns:p14="http://schemas.microsoft.com/office/powerpoint/2010/main" val="2699981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74902"/>
            </a:srgbClr>
          </a:solidFill>
        </p:spPr>
        <p:txBody>
          <a:bodyPr/>
          <a:lstStyle/>
          <a:p>
            <a:r>
              <a:rPr lang="en-US" dirty="0" smtClean="0"/>
              <a:t>Session Objectives</a:t>
            </a:r>
            <a:endParaRPr lang="en-US" dirty="0"/>
          </a:p>
        </p:txBody>
      </p:sp>
      <p:sp>
        <p:nvSpPr>
          <p:cNvPr id="3" name="Content Placeholder 2"/>
          <p:cNvSpPr>
            <a:spLocks noGrp="1"/>
          </p:cNvSpPr>
          <p:nvPr>
            <p:ph idx="1"/>
          </p:nvPr>
        </p:nvSpPr>
        <p:spPr>
          <a:xfrm>
            <a:off x="457200" y="1600201"/>
            <a:ext cx="8229600" cy="3352800"/>
          </a:xfrm>
          <a:solidFill>
            <a:srgbClr val="FFFFFF">
              <a:alpha val="74902"/>
            </a:srgbClr>
          </a:solidFill>
        </p:spPr>
        <p:txBody>
          <a:bodyPr>
            <a:normAutofit/>
          </a:bodyPr>
          <a:lstStyle/>
          <a:p>
            <a:pPr marL="362480" indent="-362480">
              <a:spcBef>
                <a:spcPts val="634"/>
              </a:spcBef>
              <a:spcAft>
                <a:spcPts val="317"/>
              </a:spcAft>
              <a:buFont typeface="Symbol"/>
              <a:buChar char=""/>
            </a:pPr>
            <a:r>
              <a:rPr lang="en-US" dirty="0">
                <a:ea typeface="Times New Roman"/>
                <a:cs typeface="Times New Roman"/>
              </a:rPr>
              <a:t>Review course objectives and other administrative matters </a:t>
            </a:r>
          </a:p>
          <a:p>
            <a:pPr marL="362480" indent="-362480">
              <a:spcBef>
                <a:spcPts val="634"/>
              </a:spcBef>
              <a:spcAft>
                <a:spcPts val="317"/>
              </a:spcAft>
              <a:buFont typeface="Symbol"/>
              <a:buChar char=""/>
            </a:pPr>
            <a:r>
              <a:rPr lang="en-US" dirty="0" smtClean="0">
                <a:ea typeface="Times New Roman"/>
                <a:cs typeface="Times New Roman"/>
              </a:rPr>
              <a:t>Discuss </a:t>
            </a:r>
            <a:r>
              <a:rPr lang="en-US" dirty="0">
                <a:ea typeface="Times New Roman"/>
                <a:cs typeface="Times New Roman"/>
              </a:rPr>
              <a:t>expectations of the course </a:t>
            </a:r>
          </a:p>
          <a:p>
            <a:pPr marL="362480" indent="-362480">
              <a:spcBef>
                <a:spcPts val="634"/>
              </a:spcBef>
              <a:spcAft>
                <a:spcPts val="317"/>
              </a:spcAft>
              <a:buFont typeface="Symbol"/>
              <a:buChar char=""/>
            </a:pPr>
            <a:r>
              <a:rPr lang="en-US" dirty="0">
                <a:ea typeface="Times New Roman"/>
                <a:cs typeface="Times New Roman"/>
              </a:rPr>
              <a:t>Discuss participant expectations in the course</a:t>
            </a:r>
          </a:p>
          <a:p>
            <a:endParaRPr lang="en-US" dirty="0"/>
          </a:p>
        </p:txBody>
      </p:sp>
      <p:sp>
        <p:nvSpPr>
          <p:cNvPr id="7" name="Date Placeholder 6"/>
          <p:cNvSpPr>
            <a:spLocks noGrp="1"/>
          </p:cNvSpPr>
          <p:nvPr>
            <p:ph type="dt" sz="half" idx="2"/>
          </p:nvPr>
        </p:nvSpPr>
        <p:spPr/>
        <p:txBody>
          <a:bodyPr/>
          <a:lstStyle/>
          <a:p>
            <a:r>
              <a:rPr lang="en-US" smtClean="0"/>
              <a:t>Session 1 - Introduction</a:t>
            </a:r>
            <a:endParaRPr lang="en-US" dirty="0"/>
          </a:p>
        </p:txBody>
      </p:sp>
      <p:sp>
        <p:nvSpPr>
          <p:cNvPr id="10" name="Slide Number Placeholder 9"/>
          <p:cNvSpPr>
            <a:spLocks noGrp="1"/>
          </p:cNvSpPr>
          <p:nvPr>
            <p:ph type="sldNum" sz="quarter" idx="4"/>
          </p:nvPr>
        </p:nvSpPr>
        <p:spPr/>
        <p:txBody>
          <a:bodyPr/>
          <a:lstStyle/>
          <a:p>
            <a:r>
              <a:rPr lang="en-US" smtClean="0"/>
              <a:t>1-</a:t>
            </a:r>
            <a:fld id="{C6F3177E-27ED-4792-9A52-D1409DFD05E3}" type="slidenum">
              <a:rPr lang="en-US" smtClean="0"/>
              <a:pPr/>
              <a:t>4</a:t>
            </a:fld>
            <a:endParaRPr lang="en-US" dirty="0"/>
          </a:p>
        </p:txBody>
      </p:sp>
      <p:pic>
        <p:nvPicPr>
          <p:cNvPr id="6" name="Picture 2" descr="C:\Users\shaida.morales.ctr\Documents\Projects\SFST TTT\Images\shutterstock_217905673.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38100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7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FFFF">
              <a:alpha val="74902"/>
            </a:srgbClr>
          </a:solidFill>
        </p:spPr>
        <p:txBody>
          <a:bodyPr/>
          <a:lstStyle/>
          <a:p>
            <a:r>
              <a:rPr lang="en-US" dirty="0" smtClean="0"/>
              <a:t>Course Goals and Objectives</a:t>
            </a:r>
            <a:endParaRPr lang="en-US" dirty="0"/>
          </a:p>
        </p:txBody>
      </p:sp>
      <p:sp>
        <p:nvSpPr>
          <p:cNvPr id="4" name="Content Placeholder 3"/>
          <p:cNvSpPr>
            <a:spLocks noGrp="1"/>
          </p:cNvSpPr>
          <p:nvPr>
            <p:ph idx="1"/>
          </p:nvPr>
        </p:nvSpPr>
        <p:spPr>
          <a:solidFill>
            <a:srgbClr val="FFFFFF">
              <a:alpha val="74902"/>
            </a:srgbClr>
          </a:solidFill>
        </p:spPr>
        <p:txBody>
          <a:bodyPr>
            <a:noAutofit/>
          </a:bodyPr>
          <a:lstStyle/>
          <a:p>
            <a:pPr marL="362480" indent="-362480">
              <a:buFont typeface="Symbol"/>
              <a:buChar char=""/>
            </a:pPr>
            <a:r>
              <a:rPr lang="en-US" dirty="0">
                <a:ea typeface="Times New Roman"/>
                <a:cs typeface="Times New Roman"/>
              </a:rPr>
              <a:t>Describe how learning strategies contribute to training effectiveness</a:t>
            </a:r>
          </a:p>
          <a:p>
            <a:pPr marL="362480" indent="-362480">
              <a:buFont typeface="Symbol"/>
              <a:buChar char=""/>
            </a:pPr>
            <a:r>
              <a:rPr lang="en-US" dirty="0">
                <a:ea typeface="Times New Roman"/>
                <a:cs typeface="Times New Roman"/>
              </a:rPr>
              <a:t>Apply facilitation </a:t>
            </a:r>
            <a:r>
              <a:rPr lang="en-US" dirty="0" smtClean="0">
                <a:ea typeface="Times New Roman"/>
                <a:cs typeface="Times New Roman"/>
              </a:rPr>
              <a:t>and effective questioning skills</a:t>
            </a:r>
            <a:endParaRPr lang="en-US" dirty="0">
              <a:ea typeface="Times New Roman"/>
              <a:cs typeface="Times New Roman"/>
            </a:endParaRPr>
          </a:p>
          <a:p>
            <a:pPr marL="362480" indent="-362480">
              <a:buFont typeface="Symbol"/>
              <a:buChar char=""/>
            </a:pPr>
            <a:r>
              <a:rPr lang="en-US" dirty="0" smtClean="0">
                <a:ea typeface="Times New Roman"/>
                <a:cs typeface="Times New Roman"/>
              </a:rPr>
              <a:t>Apply </a:t>
            </a:r>
            <a:r>
              <a:rPr lang="en-US" dirty="0">
                <a:ea typeface="Times New Roman"/>
                <a:cs typeface="Times New Roman"/>
              </a:rPr>
              <a:t>effective strategies for handling common problem situations</a:t>
            </a:r>
          </a:p>
          <a:p>
            <a:pPr marL="362480" indent="-362480">
              <a:buFont typeface="Symbol"/>
              <a:buChar char=""/>
            </a:pPr>
            <a:r>
              <a:rPr lang="en-US" dirty="0">
                <a:ea typeface="Times New Roman"/>
                <a:cs typeface="Times New Roman"/>
              </a:rPr>
              <a:t>Use </a:t>
            </a:r>
            <a:r>
              <a:rPr lang="en-US" dirty="0" smtClean="0">
                <a:ea typeface="Times New Roman"/>
                <a:cs typeface="Times New Roman"/>
              </a:rPr>
              <a:t>standard </a:t>
            </a:r>
            <a:r>
              <a:rPr lang="en-US" dirty="0">
                <a:ea typeface="Times New Roman"/>
                <a:cs typeface="Times New Roman"/>
              </a:rPr>
              <a:t>NHTSA/IACP DRE lessons plans</a:t>
            </a:r>
          </a:p>
          <a:p>
            <a:pPr marL="362480" indent="-362480">
              <a:buFont typeface="Symbol"/>
              <a:buChar char=""/>
            </a:pPr>
            <a:r>
              <a:rPr lang="en-US" dirty="0">
                <a:ea typeface="Times New Roman"/>
                <a:cs typeface="Times New Roman"/>
              </a:rPr>
              <a:t>Develop and use training aids</a:t>
            </a:r>
          </a:p>
        </p:txBody>
      </p:sp>
      <p:sp>
        <p:nvSpPr>
          <p:cNvPr id="8" name="Date Placeholder 7"/>
          <p:cNvSpPr>
            <a:spLocks noGrp="1"/>
          </p:cNvSpPr>
          <p:nvPr>
            <p:ph type="dt" sz="half" idx="2"/>
          </p:nvPr>
        </p:nvSpPr>
        <p:spPr/>
        <p:txBody>
          <a:bodyPr/>
          <a:lstStyle/>
          <a:p>
            <a:r>
              <a:rPr lang="en-US" smtClean="0"/>
              <a:t>Session 1 - Introduction</a:t>
            </a:r>
            <a:endParaRPr lang="en-US" dirty="0"/>
          </a:p>
        </p:txBody>
      </p:sp>
      <p:sp>
        <p:nvSpPr>
          <p:cNvPr id="11" name="Slide Number Placeholder 10"/>
          <p:cNvSpPr>
            <a:spLocks noGrp="1"/>
          </p:cNvSpPr>
          <p:nvPr>
            <p:ph type="sldNum" sz="quarter" idx="4"/>
          </p:nvPr>
        </p:nvSpPr>
        <p:spPr/>
        <p:txBody>
          <a:bodyPr/>
          <a:lstStyle/>
          <a:p>
            <a:r>
              <a:rPr lang="en-US" smtClean="0"/>
              <a:t>1-</a:t>
            </a:r>
            <a:fld id="{C6F3177E-27ED-4792-9A52-D1409DFD05E3}" type="slidenum">
              <a:rPr lang="en-US" smtClean="0"/>
              <a:pPr/>
              <a:t>5</a:t>
            </a:fld>
            <a:endParaRPr lang="en-US" dirty="0"/>
          </a:p>
        </p:txBody>
      </p:sp>
    </p:spTree>
    <p:extLst>
      <p:ext uri="{BB962C8B-B14F-4D97-AF65-F5344CB8AC3E}">
        <p14:creationId xmlns:p14="http://schemas.microsoft.com/office/powerpoint/2010/main" val="259262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719" r="5719"/>
          <a:stretch/>
        </p:blipFill>
        <p:spPr>
          <a:xfrm>
            <a:off x="0" y="0"/>
            <a:ext cx="9144000" cy="6857999"/>
          </a:xfrm>
          <a:prstGeom prst="rect">
            <a:avLst/>
          </a:prstGeom>
        </p:spPr>
      </p:pic>
      <p:sp>
        <p:nvSpPr>
          <p:cNvPr id="5" name="Date Placeholder 4"/>
          <p:cNvSpPr>
            <a:spLocks noGrp="1"/>
          </p:cNvSpPr>
          <p:nvPr>
            <p:ph type="dt" sz="half" idx="2"/>
          </p:nvPr>
        </p:nvSpPr>
        <p:spPr/>
        <p:txBody>
          <a:bodyPr/>
          <a:lstStyle/>
          <a:p>
            <a:r>
              <a:rPr lang="en-US" smtClean="0"/>
              <a:t>Session 1 - Introduction</a:t>
            </a:r>
            <a:endParaRPr lang="en-US" dirty="0"/>
          </a:p>
        </p:txBody>
      </p:sp>
      <p:sp>
        <p:nvSpPr>
          <p:cNvPr id="8" name="Slide Number Placeholder 7"/>
          <p:cNvSpPr>
            <a:spLocks noGrp="1"/>
          </p:cNvSpPr>
          <p:nvPr>
            <p:ph type="sldNum" sz="quarter" idx="4"/>
          </p:nvPr>
        </p:nvSpPr>
        <p:spPr/>
        <p:txBody>
          <a:bodyPr/>
          <a:lstStyle/>
          <a:p>
            <a:r>
              <a:rPr lang="en-US" smtClean="0"/>
              <a:t>1-</a:t>
            </a:r>
            <a:fld id="{0734B74B-C9DE-4985-BE41-0DF01BC5C5C9}" type="slidenum">
              <a:rPr lang="en-US" smtClean="0"/>
              <a:pPr/>
              <a:t>6</a:t>
            </a:fld>
            <a:endParaRPr lang="en-US" dirty="0"/>
          </a:p>
        </p:txBody>
      </p:sp>
    </p:spTree>
    <p:extLst>
      <p:ext uri="{BB962C8B-B14F-4D97-AF65-F5344CB8AC3E}">
        <p14:creationId xmlns:p14="http://schemas.microsoft.com/office/powerpoint/2010/main" val="259637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FFFF">
              <a:alpha val="74902"/>
            </a:srgbClr>
          </a:solidFill>
        </p:spPr>
        <p:txBody>
          <a:bodyPr/>
          <a:lstStyle/>
          <a:p>
            <a:r>
              <a:rPr lang="en-US" dirty="0" smtClean="0"/>
              <a:t>Course Etiquette</a:t>
            </a:r>
            <a:endParaRPr lang="en-US" dirty="0"/>
          </a:p>
        </p:txBody>
      </p:sp>
      <p:sp>
        <p:nvSpPr>
          <p:cNvPr id="4" name="Content Placeholder 3"/>
          <p:cNvSpPr>
            <a:spLocks noGrp="1"/>
          </p:cNvSpPr>
          <p:nvPr>
            <p:ph idx="1"/>
          </p:nvPr>
        </p:nvSpPr>
        <p:spPr>
          <a:solidFill>
            <a:srgbClr val="FFFFFF">
              <a:alpha val="74902"/>
            </a:srgbClr>
          </a:solidFill>
        </p:spPr>
        <p:txBody>
          <a:bodyPr/>
          <a:lstStyle/>
          <a:p>
            <a:r>
              <a:rPr lang="en-US" dirty="0" smtClean="0"/>
              <a:t>Be respectful</a:t>
            </a:r>
          </a:p>
          <a:p>
            <a:r>
              <a:rPr lang="en-US" dirty="0" smtClean="0"/>
              <a:t>No disparaging remarks</a:t>
            </a:r>
          </a:p>
          <a:p>
            <a:r>
              <a:rPr lang="en-US" dirty="0" smtClean="0"/>
              <a:t>Be on time</a:t>
            </a:r>
          </a:p>
          <a:p>
            <a:r>
              <a:rPr lang="en-US" dirty="0" smtClean="0"/>
              <a:t>No Internet or personal business</a:t>
            </a:r>
          </a:p>
          <a:p>
            <a:r>
              <a:rPr lang="en-US" dirty="0" smtClean="0"/>
              <a:t>Cell phones off or in vibrate mode</a:t>
            </a:r>
          </a:p>
          <a:p>
            <a:r>
              <a:rPr lang="en-US" dirty="0" smtClean="0"/>
              <a:t>Participate</a:t>
            </a:r>
            <a:endParaRPr lang="en-US" dirty="0"/>
          </a:p>
        </p:txBody>
      </p:sp>
      <p:sp>
        <p:nvSpPr>
          <p:cNvPr id="7" name="Date Placeholder 6"/>
          <p:cNvSpPr>
            <a:spLocks noGrp="1"/>
          </p:cNvSpPr>
          <p:nvPr>
            <p:ph type="dt" sz="half" idx="2"/>
          </p:nvPr>
        </p:nvSpPr>
        <p:spPr/>
        <p:txBody>
          <a:bodyPr/>
          <a:lstStyle/>
          <a:p>
            <a:r>
              <a:rPr lang="en-US" smtClean="0"/>
              <a:t>Session 1 - Introduction</a:t>
            </a:r>
            <a:endParaRPr lang="en-US" dirty="0"/>
          </a:p>
        </p:txBody>
      </p:sp>
      <p:sp>
        <p:nvSpPr>
          <p:cNvPr id="10" name="Slide Number Placeholder 9"/>
          <p:cNvSpPr>
            <a:spLocks noGrp="1"/>
          </p:cNvSpPr>
          <p:nvPr>
            <p:ph type="sldNum" sz="quarter" idx="4"/>
          </p:nvPr>
        </p:nvSpPr>
        <p:spPr/>
        <p:txBody>
          <a:bodyPr/>
          <a:lstStyle/>
          <a:p>
            <a:r>
              <a:rPr lang="en-US" smtClean="0"/>
              <a:t>1-</a:t>
            </a:r>
            <a:fld id="{C6F3177E-27ED-4792-9A52-D1409DFD05E3}" type="slidenum">
              <a:rPr lang="en-US" smtClean="0"/>
              <a:pPr/>
              <a:t>7</a:t>
            </a:fld>
            <a:endParaRPr lang="en-US" dirty="0"/>
          </a:p>
        </p:txBody>
      </p:sp>
      <p:pic>
        <p:nvPicPr>
          <p:cNvPr id="11" name="Picture 2" descr="C:\Users\Pam.Mccaskill\AppData\Local\Microsoft\Windows\Temporary Internet Files\Content.IE5\O9W0042Y\No-Apple-I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030" y="12192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FFFF">
              <a:alpha val="69804"/>
            </a:srgbClr>
          </a:solidFill>
        </p:spPr>
        <p:txBody>
          <a:bodyPr/>
          <a:lstStyle/>
          <a:p>
            <a:r>
              <a:rPr lang="en-US" dirty="0" smtClean="0"/>
              <a:t>Course Format</a:t>
            </a:r>
            <a:endParaRPr lang="en-US" dirty="0"/>
          </a:p>
        </p:txBody>
      </p:sp>
      <p:sp>
        <p:nvSpPr>
          <p:cNvPr id="4" name="Content Placeholder 3"/>
          <p:cNvSpPr>
            <a:spLocks noGrp="1"/>
          </p:cNvSpPr>
          <p:nvPr>
            <p:ph idx="1"/>
          </p:nvPr>
        </p:nvSpPr>
        <p:spPr>
          <a:gradFill>
            <a:gsLst>
              <a:gs pos="0">
                <a:schemeClr val="bg1">
                  <a:alpha val="70000"/>
                </a:schemeClr>
              </a:gs>
              <a:gs pos="45000">
                <a:schemeClr val="bg1">
                  <a:alpha val="70000"/>
                </a:schemeClr>
              </a:gs>
              <a:gs pos="100000">
                <a:schemeClr val="bg1">
                  <a:alpha val="0"/>
                </a:schemeClr>
              </a:gs>
            </a:gsLst>
            <a:lin ang="3600000" scaled="0"/>
          </a:gradFill>
        </p:spPr>
        <p:txBody>
          <a:bodyPr/>
          <a:lstStyle/>
          <a:p>
            <a:r>
              <a:rPr lang="en-US" dirty="0" smtClean="0"/>
              <a:t>Active participation is required</a:t>
            </a:r>
          </a:p>
          <a:p>
            <a:r>
              <a:rPr lang="en-US" dirty="0" smtClean="0"/>
              <a:t>Interactive</a:t>
            </a:r>
          </a:p>
          <a:p>
            <a:r>
              <a:rPr lang="en-US" dirty="0" smtClean="0"/>
              <a:t>Participant Manual</a:t>
            </a:r>
          </a:p>
          <a:p>
            <a:r>
              <a:rPr lang="en-US" dirty="0" smtClean="0"/>
              <a:t>Breaks and lunch</a:t>
            </a:r>
          </a:p>
          <a:p>
            <a:r>
              <a:rPr lang="en-US" dirty="0" smtClean="0"/>
              <a:t>Additional activities</a:t>
            </a:r>
          </a:p>
        </p:txBody>
      </p:sp>
      <p:sp>
        <p:nvSpPr>
          <p:cNvPr id="7" name="Date Placeholder 6"/>
          <p:cNvSpPr>
            <a:spLocks noGrp="1"/>
          </p:cNvSpPr>
          <p:nvPr>
            <p:ph type="dt" sz="half" idx="2"/>
          </p:nvPr>
        </p:nvSpPr>
        <p:spPr/>
        <p:txBody>
          <a:bodyPr/>
          <a:lstStyle/>
          <a:p>
            <a:r>
              <a:rPr lang="en-US" smtClean="0"/>
              <a:t>Session 1 - Introduction</a:t>
            </a:r>
            <a:endParaRPr lang="en-US" dirty="0"/>
          </a:p>
        </p:txBody>
      </p:sp>
      <p:sp>
        <p:nvSpPr>
          <p:cNvPr id="10" name="Slide Number Placeholder 9"/>
          <p:cNvSpPr>
            <a:spLocks noGrp="1"/>
          </p:cNvSpPr>
          <p:nvPr>
            <p:ph type="sldNum" sz="quarter" idx="4"/>
          </p:nvPr>
        </p:nvSpPr>
        <p:spPr/>
        <p:txBody>
          <a:bodyPr/>
          <a:lstStyle/>
          <a:p>
            <a:r>
              <a:rPr lang="en-US" smtClean="0"/>
              <a:t>1-</a:t>
            </a:r>
            <a:fld id="{C6F3177E-27ED-4792-9A52-D1409DFD05E3}" type="slidenum">
              <a:rPr lang="en-US" smtClean="0"/>
              <a:pPr/>
              <a:t>8</a:t>
            </a:fld>
            <a:endParaRPr lang="en-US" dirty="0"/>
          </a:p>
        </p:txBody>
      </p:sp>
      <p:pic>
        <p:nvPicPr>
          <p:cNvPr id="11" name="Picture 3" descr="C:\Users\Pam.Mccaskill\AppData\Local\Microsoft\Windows\Temporary Internet Files\Content.IE5\MZV7RO0R\open_boo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512" y="3352800"/>
            <a:ext cx="4500425" cy="301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7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761" r="15289"/>
          <a:stretch/>
        </p:blipFill>
        <p:spPr>
          <a:xfrm>
            <a:off x="1574800" y="1828800"/>
            <a:ext cx="5892800" cy="4419600"/>
          </a:xfrm>
          <a:prstGeom prst="rect">
            <a:avLst/>
          </a:prstGeom>
        </p:spPr>
      </p:pic>
      <p:sp>
        <p:nvSpPr>
          <p:cNvPr id="5" name="Date Placeholder 4"/>
          <p:cNvSpPr>
            <a:spLocks noGrp="1"/>
          </p:cNvSpPr>
          <p:nvPr>
            <p:ph type="dt" sz="half" idx="2"/>
          </p:nvPr>
        </p:nvSpPr>
        <p:spPr/>
        <p:txBody>
          <a:bodyPr/>
          <a:lstStyle/>
          <a:p>
            <a:r>
              <a:rPr lang="en-US" smtClean="0"/>
              <a:t>Session 1 - Introduction</a:t>
            </a:r>
            <a:endParaRPr lang="en-US" dirty="0"/>
          </a:p>
        </p:txBody>
      </p:sp>
      <p:sp>
        <p:nvSpPr>
          <p:cNvPr id="8" name="Slide Number Placeholder 7"/>
          <p:cNvSpPr>
            <a:spLocks noGrp="1"/>
          </p:cNvSpPr>
          <p:nvPr>
            <p:ph type="sldNum" sz="quarter" idx="4"/>
          </p:nvPr>
        </p:nvSpPr>
        <p:spPr/>
        <p:txBody>
          <a:bodyPr/>
          <a:lstStyle/>
          <a:p>
            <a:r>
              <a:rPr lang="en-US" smtClean="0"/>
              <a:t>1-</a:t>
            </a:r>
            <a:fld id="{0734B74B-C9DE-4985-BE41-0DF01BC5C5C9}" type="slidenum">
              <a:rPr lang="en-US" smtClean="0"/>
              <a:pPr/>
              <a:t>9</a:t>
            </a:fld>
            <a:endParaRPr lang="en-US" dirty="0"/>
          </a:p>
        </p:txBody>
      </p:sp>
      <p:sp>
        <p:nvSpPr>
          <p:cNvPr id="9" name="Title 1"/>
          <p:cNvSpPr txBox="1">
            <a:spLocks/>
          </p:cNvSpPr>
          <p:nvPr/>
        </p:nvSpPr>
        <p:spPr>
          <a:xfrm>
            <a:off x="533400" y="274638"/>
            <a:ext cx="7924800" cy="944562"/>
          </a:xfrm>
          <a:prstGeom prst="rect">
            <a:avLst/>
          </a:prstGeom>
          <a:solidFill>
            <a:srgbClr val="FFFFFF">
              <a:alpha val="80000"/>
            </a:srgbClr>
          </a:solidFill>
        </p:spPr>
        <p:txBody>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dirty="0" smtClean="0"/>
              <a:t>Course Evaluation</a:t>
            </a:r>
            <a:endParaRPr lang="en-US" dirty="0"/>
          </a:p>
        </p:txBody>
      </p:sp>
    </p:spTree>
    <p:extLst>
      <p:ext uri="{BB962C8B-B14F-4D97-AF65-F5344CB8AC3E}">
        <p14:creationId xmlns:p14="http://schemas.microsoft.com/office/powerpoint/2010/main" val="236564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1676</Words>
  <Application>Microsoft Office PowerPoint</Application>
  <PresentationFormat>On-screen Show (4:3)</PresentationFormat>
  <Paragraphs>411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Content Segments</vt:lpstr>
      <vt:lpstr>PowerPoint Presentation</vt:lpstr>
      <vt:lpstr>Session Objectives</vt:lpstr>
      <vt:lpstr>Course Goals and Objectives</vt:lpstr>
      <vt:lpstr>PowerPoint Presentation</vt:lpstr>
      <vt:lpstr>Course Etiquette</vt:lpstr>
      <vt:lpstr>Course Format</vt:lpstr>
      <vt:lpstr>PowerPoint Presentation</vt:lpstr>
      <vt:lpstr>PowerPoint Presentation</vt:lpstr>
      <vt:lpstr>Introductions</vt:lpstr>
      <vt:lpstr>PowerPoint Presentation</vt:lpstr>
      <vt:lpstr>Presentations</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 the Trainer</dc:title>
  <dc:creator>Greg Morris</dc:creator>
  <cp:lastModifiedBy>USDOT_User</cp:lastModifiedBy>
  <cp:revision>83</cp:revision>
  <cp:lastPrinted>2017-02-23T18:13:15Z</cp:lastPrinted>
  <dcterms:created xsi:type="dcterms:W3CDTF">2015-01-29T16:06:56Z</dcterms:created>
  <dcterms:modified xsi:type="dcterms:W3CDTF">2017-02-23T18:13:29Z</dcterms:modified>
</cp:coreProperties>
</file>