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3" r:id="rId2"/>
    <p:sldId id="274" r:id="rId3"/>
    <p:sldId id="275" r:id="rId4"/>
    <p:sldId id="257" r:id="rId5"/>
    <p:sldId id="258" r:id="rId6"/>
    <p:sldId id="277" r:id="rId7"/>
    <p:sldId id="278" r:id="rId8"/>
    <p:sldId id="261" r:id="rId9"/>
    <p:sldId id="260" r:id="rId10"/>
    <p:sldId id="268" r:id="rId11"/>
    <p:sldId id="266" r:id="rId12"/>
    <p:sldId id="262" r:id="rId13"/>
    <p:sldId id="270" r:id="rId14"/>
    <p:sldId id="271" r:id="rId15"/>
    <p:sldId id="263" r:id="rId16"/>
    <p:sldId id="265" r:id="rId17"/>
    <p:sldId id="279" r:id="rId18"/>
    <p:sldId id="267" r:id="rId19"/>
    <p:sldId id="269"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DOT_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739" autoAdjust="0"/>
    <p:restoredTop sz="57143" autoAdjust="0"/>
  </p:normalViewPr>
  <p:slideViewPr>
    <p:cSldViewPr>
      <p:cViewPr>
        <p:scale>
          <a:sx n="60" d="100"/>
          <a:sy n="60" d="100"/>
        </p:scale>
        <p:origin x="-127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9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58D74A51-2D44-4967-8B53-336B28F399B4}" type="datetimeFigureOut">
              <a:rPr lang="en-US" smtClean="0"/>
              <a:t>2/23/2017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ED7C66D-09E2-47F9-B9A8-3821FAFB2B58}" type="slidenum">
              <a:rPr lang="en-US" smtClean="0"/>
              <a:t>‹#›</a:t>
            </a:fld>
            <a:endParaRPr lang="en-US"/>
          </a:p>
        </p:txBody>
      </p:sp>
    </p:spTree>
    <p:extLst>
      <p:ext uri="{BB962C8B-B14F-4D97-AF65-F5344CB8AC3E}">
        <p14:creationId xmlns:p14="http://schemas.microsoft.com/office/powerpoint/2010/main" val="22391358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r>
              <a:rPr lang="en-US" dirty="0" smtClean="0"/>
              <a:t>Drug Recognition Expert</a:t>
            </a:r>
          </a:p>
          <a:p>
            <a:r>
              <a:rPr lang="en-US" dirty="0" smtClean="0"/>
              <a:t>Condensed Instructor Development Course</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4114800" cy="480060"/>
          </a:xfrm>
          <a:prstGeom prst="rect">
            <a:avLst/>
          </a:prstGeom>
        </p:spPr>
        <p:txBody>
          <a:bodyPr vert="horz" lIns="95747" tIns="47873" rIns="95747" bIns="47873" rtlCol="0" anchor="b"/>
          <a:lstStyle>
            <a:lvl1pPr algn="l">
              <a:defRPr sz="1000"/>
            </a:lvl1pPr>
          </a:lstStyle>
          <a:p>
            <a:r>
              <a:rPr lang="en-US" dirty="0" smtClean="0"/>
              <a:t>Session 4 – DRE Curriculum Package and Teaching Assignments</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r>
              <a:rPr lang="en-US" dirty="0" smtClean="0"/>
              <a:t>Page </a:t>
            </a:r>
            <a:fld id="{9CCB08D6-9A8A-4C59-AD32-2B5C9F01FD8D}" type="slidenum">
              <a:rPr lang="en-US" smtClean="0"/>
              <a:pPr/>
              <a:t>‹#›</a:t>
            </a:fld>
            <a:endParaRPr lang="en-US" dirty="0"/>
          </a:p>
        </p:txBody>
      </p:sp>
    </p:spTree>
    <p:extLst>
      <p:ext uri="{BB962C8B-B14F-4D97-AF65-F5344CB8AC3E}">
        <p14:creationId xmlns:p14="http://schemas.microsoft.com/office/powerpoint/2010/main" val="53786534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8" name="Header Placeholder 7"/>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6" name="Footer Placeholder 5"/>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762000" y="3886200"/>
            <a:ext cx="5852160" cy="5181600"/>
          </a:xfrm>
        </p:spPr>
        <p:txBody>
          <a:bodyPr/>
          <a:lstStyle/>
          <a:p>
            <a:r>
              <a:rPr lang="en-US" b="1" i="1" kern="1200" dirty="0" smtClean="0">
                <a:solidFill>
                  <a:schemeClr val="tx1"/>
                </a:solidFill>
                <a:effectLst/>
              </a:rPr>
              <a:t>The second section (and the bulk) of the Instructor Guide are lesson plans. </a:t>
            </a:r>
          </a:p>
          <a:p>
            <a:endParaRPr lang="en-US" kern="1200" dirty="0" smtClean="0">
              <a:solidFill>
                <a:schemeClr val="tx1"/>
              </a:solidFill>
              <a:effectLst/>
            </a:endParaRPr>
          </a:p>
          <a:p>
            <a:r>
              <a:rPr lang="en-US" b="1" kern="1200" cap="all" dirty="0" smtClean="0">
                <a:solidFill>
                  <a:schemeClr val="tx1"/>
                </a:solidFill>
                <a:effectLst/>
              </a:rPr>
              <a:t>C.</a:t>
            </a:r>
            <a:r>
              <a:rPr lang="en-US" kern="1200" cap="all" dirty="0" smtClean="0">
                <a:solidFill>
                  <a:schemeClr val="tx1"/>
                </a:solidFill>
                <a:effectLst/>
              </a:rPr>
              <a:t> </a:t>
            </a:r>
            <a:r>
              <a:rPr lang="en-US" b="1" u="sng" kern="1200" cap="all" dirty="0" smtClean="0">
                <a:solidFill>
                  <a:schemeClr val="tx1"/>
                </a:solidFill>
                <a:effectLst/>
              </a:rPr>
              <a:t>Purposes of the Lesson Plans</a:t>
            </a:r>
            <a:endParaRPr lang="en-US" kern="1200" cap="all" dirty="0" smtClean="0">
              <a:solidFill>
                <a:schemeClr val="tx1"/>
              </a:solidFill>
              <a:effectLst/>
            </a:endParaRPr>
          </a:p>
          <a:p>
            <a:endParaRPr lang="en-US" kern="1200" dirty="0" smtClean="0">
              <a:solidFill>
                <a:schemeClr val="tx1"/>
              </a:solidFill>
              <a:effectLst/>
            </a:endParaRPr>
          </a:p>
          <a:p>
            <a:r>
              <a:rPr lang="en-US" kern="1200" dirty="0" smtClean="0">
                <a:solidFill>
                  <a:schemeClr val="tx1"/>
                </a:solidFill>
                <a:effectLst/>
              </a:rPr>
              <a:t>Lesson plans have three main purposes.</a:t>
            </a:r>
          </a:p>
          <a:p>
            <a:endParaRPr lang="en-US" kern="1200" dirty="0" smtClean="0">
              <a:solidFill>
                <a:schemeClr val="tx1"/>
              </a:solidFill>
              <a:effectLst/>
            </a:endParaRPr>
          </a:p>
          <a:p>
            <a:r>
              <a:rPr lang="en-US" kern="1200" dirty="0" smtClean="0">
                <a:solidFill>
                  <a:schemeClr val="tx1"/>
                </a:solidFill>
                <a:effectLst/>
              </a:rPr>
              <a:t>1. </a:t>
            </a:r>
            <a:r>
              <a:rPr lang="en-US" b="1" kern="1200" dirty="0" smtClean="0">
                <a:solidFill>
                  <a:schemeClr val="tx1"/>
                </a:solidFill>
                <a:effectLst/>
              </a:rPr>
              <a:t>Help you get ready to teach</a:t>
            </a:r>
          </a:p>
          <a:p>
            <a:endParaRPr lang="en-US" kern="1200" dirty="0" smtClean="0">
              <a:solidFill>
                <a:schemeClr val="tx1"/>
              </a:solidFill>
              <a:effectLst/>
            </a:endParaRPr>
          </a:p>
          <a:p>
            <a:r>
              <a:rPr lang="en-US" kern="1200" dirty="0" smtClean="0">
                <a:solidFill>
                  <a:schemeClr val="tx1"/>
                </a:solidFill>
                <a:effectLst/>
              </a:rPr>
              <a:t>•</a:t>
            </a:r>
            <a:r>
              <a:rPr lang="en-US" kern="1200" baseline="0" dirty="0" smtClean="0">
                <a:solidFill>
                  <a:schemeClr val="tx1"/>
                </a:solidFill>
                <a:effectLst/>
              </a:rPr>
              <a:t> </a:t>
            </a:r>
            <a:r>
              <a:rPr lang="en-US" kern="1200" dirty="0" smtClean="0">
                <a:solidFill>
                  <a:schemeClr val="tx1"/>
                </a:solidFill>
                <a:effectLst/>
              </a:rPr>
              <a:t>Ensure you have all the needed materials and resources </a:t>
            </a:r>
          </a:p>
          <a:p>
            <a:r>
              <a:rPr lang="en-US" kern="1200" dirty="0" smtClean="0">
                <a:solidFill>
                  <a:schemeClr val="tx1"/>
                </a:solidFill>
                <a:effectLst/>
              </a:rPr>
              <a:t>•</a:t>
            </a:r>
            <a:r>
              <a:rPr lang="en-US" kern="1200" baseline="0" dirty="0" smtClean="0">
                <a:solidFill>
                  <a:schemeClr val="tx1"/>
                </a:solidFill>
                <a:effectLst/>
              </a:rPr>
              <a:t> </a:t>
            </a:r>
            <a:r>
              <a:rPr lang="en-US" kern="1200" dirty="0" smtClean="0">
                <a:solidFill>
                  <a:schemeClr val="tx1"/>
                </a:solidFill>
                <a:effectLst/>
              </a:rPr>
              <a:t>Familiarize yourself with the lesson plans thoroughly before you attempt to teach a session</a:t>
            </a:r>
          </a:p>
          <a:p>
            <a:r>
              <a:rPr lang="en-US" kern="1200" dirty="0" smtClean="0">
                <a:solidFill>
                  <a:schemeClr val="tx1"/>
                </a:solidFill>
                <a:effectLst/>
              </a:rPr>
              <a:t>•</a:t>
            </a:r>
            <a:r>
              <a:rPr lang="en-US" kern="1200" baseline="0" dirty="0" smtClean="0">
                <a:solidFill>
                  <a:schemeClr val="tx1"/>
                </a:solidFill>
                <a:effectLst/>
              </a:rPr>
              <a:t> </a:t>
            </a:r>
            <a:r>
              <a:rPr lang="en-US" kern="1200" dirty="0" smtClean="0">
                <a:solidFill>
                  <a:schemeClr val="tx1"/>
                </a:solidFill>
                <a:effectLst/>
              </a:rPr>
              <a:t>Ensure you understand what the participants should become able to do</a:t>
            </a:r>
          </a:p>
          <a:p>
            <a:r>
              <a:rPr lang="en-US" kern="1200" dirty="0" smtClean="0">
                <a:solidFill>
                  <a:schemeClr val="tx1"/>
                </a:solidFill>
                <a:effectLst/>
              </a:rPr>
              <a:t>•</a:t>
            </a:r>
            <a:r>
              <a:rPr lang="en-US" kern="1200" baseline="0" dirty="0" smtClean="0">
                <a:solidFill>
                  <a:schemeClr val="tx1"/>
                </a:solidFill>
                <a:effectLst/>
              </a:rPr>
              <a:t> </a:t>
            </a:r>
            <a:r>
              <a:rPr lang="en-US" kern="1200" dirty="0" smtClean="0">
                <a:solidFill>
                  <a:schemeClr val="tx1"/>
                </a:solidFill>
                <a:effectLst/>
              </a:rPr>
              <a:t>Ensure you understand the information to present to the participants</a:t>
            </a:r>
          </a:p>
          <a:p>
            <a:r>
              <a:rPr lang="en-US" kern="1200" dirty="0" smtClean="0">
                <a:solidFill>
                  <a:schemeClr val="tx1"/>
                </a:solidFill>
                <a:effectLst/>
              </a:rPr>
              <a:t>•</a:t>
            </a:r>
            <a:r>
              <a:rPr lang="en-US" kern="1200" baseline="0" dirty="0" smtClean="0">
                <a:solidFill>
                  <a:schemeClr val="tx1"/>
                </a:solidFill>
                <a:effectLst/>
              </a:rPr>
              <a:t> </a:t>
            </a:r>
            <a:r>
              <a:rPr lang="en-US" kern="1200" dirty="0" smtClean="0">
                <a:solidFill>
                  <a:schemeClr val="tx1"/>
                </a:solidFill>
                <a:effectLst/>
              </a:rPr>
              <a:t>Ensure you can perform the skills and procedures you are to demonstrate to the participants</a:t>
            </a:r>
          </a:p>
          <a:p>
            <a:endParaRPr lang="en-US" kern="1200" dirty="0" smtClean="0">
              <a:solidFill>
                <a:schemeClr val="tx1"/>
              </a:solidFill>
              <a:effectLst/>
            </a:endParaRPr>
          </a:p>
          <a:p>
            <a:r>
              <a:rPr lang="en-US" kern="1200" dirty="0" smtClean="0">
                <a:solidFill>
                  <a:schemeClr val="tx1"/>
                </a:solidFill>
                <a:effectLst/>
              </a:rPr>
              <a:t>2. </a:t>
            </a:r>
            <a:r>
              <a:rPr lang="en-US" b="1" kern="1200" dirty="0" smtClean="0">
                <a:solidFill>
                  <a:schemeClr val="tx1"/>
                </a:solidFill>
                <a:effectLst/>
              </a:rPr>
              <a:t>Help you stay on track</a:t>
            </a:r>
          </a:p>
          <a:p>
            <a:endParaRPr lang="en-US" kern="1200" dirty="0" smtClean="0">
              <a:solidFill>
                <a:schemeClr val="tx1"/>
              </a:solidFill>
              <a:effectLst/>
            </a:endParaRPr>
          </a:p>
          <a:p>
            <a:r>
              <a:rPr lang="en-US" kern="1200" dirty="0" smtClean="0">
                <a:solidFill>
                  <a:schemeClr val="tx1"/>
                </a:solidFill>
                <a:effectLst/>
              </a:rPr>
              <a:t>• Don’t try to memorize the lesson plans</a:t>
            </a:r>
          </a:p>
          <a:p>
            <a:r>
              <a:rPr lang="en-US" kern="1200" dirty="0" smtClean="0">
                <a:solidFill>
                  <a:schemeClr val="tx1"/>
                </a:solidFill>
                <a:effectLst/>
              </a:rPr>
              <a:t>•</a:t>
            </a:r>
            <a:r>
              <a:rPr lang="en-US" kern="1200" baseline="0" dirty="0" smtClean="0">
                <a:solidFill>
                  <a:schemeClr val="tx1"/>
                </a:solidFill>
                <a:effectLst/>
              </a:rPr>
              <a:t> </a:t>
            </a:r>
            <a:r>
              <a:rPr lang="en-US" kern="1200" dirty="0" smtClean="0">
                <a:solidFill>
                  <a:schemeClr val="tx1"/>
                </a:solidFill>
                <a:effectLst/>
              </a:rPr>
              <a:t>Don’t be afraid to refer to the lesson plans while you are teaching; they are intended to help you </a:t>
            </a:r>
          </a:p>
          <a:p>
            <a:endParaRPr lang="en-US" kern="1200" dirty="0" smtClean="0">
              <a:solidFill>
                <a:schemeClr val="tx1"/>
              </a:solidFill>
              <a:effectLst/>
            </a:endParaRPr>
          </a:p>
          <a:p>
            <a:r>
              <a:rPr lang="en-US" kern="1200" dirty="0" smtClean="0">
                <a:solidFill>
                  <a:schemeClr val="tx1"/>
                </a:solidFill>
                <a:effectLst/>
              </a:rPr>
              <a:t>3. </a:t>
            </a:r>
            <a:r>
              <a:rPr lang="en-US" b="1" kern="1200" dirty="0" smtClean="0">
                <a:solidFill>
                  <a:schemeClr val="tx1"/>
                </a:solidFill>
                <a:effectLst/>
              </a:rPr>
              <a:t>Ensure consistency of training</a:t>
            </a:r>
          </a:p>
          <a:p>
            <a:pPr lvl="0"/>
            <a:endParaRPr lang="en-US" dirty="0" smtClean="0"/>
          </a:p>
          <a:p>
            <a:pPr lvl="0"/>
            <a:r>
              <a:rPr lang="en-US" dirty="0" smtClean="0"/>
              <a:t>__________________________________________________________________________</a:t>
            </a:r>
            <a:endParaRPr lang="en-US" dirty="0"/>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10</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305649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685800" y="3810000"/>
            <a:ext cx="5852160" cy="5334000"/>
          </a:xfrm>
        </p:spPr>
        <p:txBody>
          <a:bodyPr/>
          <a:lstStyle/>
          <a:p>
            <a:r>
              <a:rPr lang="en-US" b="1" u="sng" kern="1200" dirty="0" smtClean="0">
                <a:solidFill>
                  <a:schemeClr val="tx1"/>
                </a:solidFill>
                <a:effectLst/>
              </a:rPr>
              <a:t>Format of the lesson plans</a:t>
            </a:r>
            <a:endParaRPr lang="en-US" kern="1200" dirty="0" smtClean="0">
              <a:solidFill>
                <a:schemeClr val="tx1"/>
              </a:solidFill>
              <a:effectLst/>
            </a:endParaRPr>
          </a:p>
          <a:p>
            <a:pPr marL="171450" lvl="0" indent="-171450">
              <a:buFont typeface="Arial" panose="020B0604020202020204" pitchFamily="34" charset="0"/>
              <a:buChar char="•"/>
            </a:pPr>
            <a:r>
              <a:rPr lang="en-US" kern="1200" dirty="0" smtClean="0">
                <a:solidFill>
                  <a:schemeClr val="tx1"/>
                </a:solidFill>
                <a:effectLst/>
              </a:rPr>
              <a:t>The lesson plans for the DRE School are organized on a session-by-session basis</a:t>
            </a:r>
          </a:p>
          <a:p>
            <a:pPr marL="628650" lvl="1" indent="-171450">
              <a:buFont typeface="Courier New" panose="02070309020205020404" pitchFamily="49" charset="0"/>
              <a:buChar char="o"/>
            </a:pPr>
            <a:r>
              <a:rPr lang="en-US" kern="1200" dirty="0" smtClean="0">
                <a:solidFill>
                  <a:schemeClr val="tx1"/>
                </a:solidFill>
                <a:effectLst/>
              </a:rPr>
              <a:t>There are 10 sessions in the DRE Preliminary training</a:t>
            </a:r>
          </a:p>
          <a:p>
            <a:pPr marL="628650" lvl="1" indent="-171450">
              <a:buFont typeface="Courier New" panose="02070309020205020404" pitchFamily="49" charset="0"/>
              <a:buChar char="o"/>
            </a:pPr>
            <a:r>
              <a:rPr lang="en-US" kern="1200" dirty="0" smtClean="0">
                <a:solidFill>
                  <a:schemeClr val="tx1"/>
                </a:solidFill>
                <a:effectLst/>
              </a:rPr>
              <a:t>There are 32 sessions in the DRE 7-Day Curriculum</a:t>
            </a:r>
          </a:p>
          <a:p>
            <a:pPr marL="628650" lvl="1" indent="-171450">
              <a:buFont typeface="Courier New" panose="02070309020205020404" pitchFamily="49" charset="0"/>
              <a:buChar char="o"/>
            </a:pPr>
            <a:r>
              <a:rPr lang="en-US" kern="1200" dirty="0" smtClean="0">
                <a:solidFill>
                  <a:schemeClr val="tx1"/>
                </a:solidFill>
                <a:effectLst/>
              </a:rPr>
              <a:t>Each session has its own set of Lesson Plans</a:t>
            </a:r>
          </a:p>
          <a:p>
            <a:pPr marL="628650" lvl="1" indent="-171450">
              <a:buFont typeface="Courier New" panose="02070309020205020404" pitchFamily="49" charset="0"/>
              <a:buChar char="o"/>
            </a:pPr>
            <a:r>
              <a:rPr lang="en-US" kern="1200" dirty="0" smtClean="0">
                <a:solidFill>
                  <a:schemeClr val="tx1"/>
                </a:solidFill>
                <a:effectLst/>
              </a:rPr>
              <a:t>Session 1 is called “Introduction and Overview”</a:t>
            </a:r>
          </a:p>
          <a:p>
            <a:pPr marL="628650" lvl="1" indent="-171450">
              <a:buFont typeface="Courier New" panose="02070309020205020404" pitchFamily="49" charset="0"/>
              <a:buChar char="o"/>
            </a:pPr>
            <a:endParaRPr lang="en-US" kern="1200" dirty="0" smtClean="0">
              <a:solidFill>
                <a:schemeClr val="tx1"/>
              </a:solidFill>
              <a:effectLst/>
            </a:endParaRPr>
          </a:p>
          <a:p>
            <a:pPr marL="171450" lvl="0" indent="-171450">
              <a:buFont typeface="Arial" panose="020B0604020202020204" pitchFamily="34" charset="0"/>
              <a:buChar char="•"/>
            </a:pPr>
            <a:r>
              <a:rPr lang="en-US" kern="1200" dirty="0" smtClean="0">
                <a:solidFill>
                  <a:schemeClr val="tx1"/>
                </a:solidFill>
                <a:effectLst/>
              </a:rPr>
              <a:t>The first page of each set of lesson plans is called the cover page</a:t>
            </a:r>
          </a:p>
          <a:p>
            <a:pPr marL="628650" lvl="1" indent="-171450">
              <a:buFont typeface="Courier New" panose="02070309020205020404" pitchFamily="49" charset="0"/>
              <a:buChar char="o"/>
            </a:pPr>
            <a:r>
              <a:rPr lang="en-US" kern="1200" dirty="0" smtClean="0">
                <a:solidFill>
                  <a:schemeClr val="tx1"/>
                </a:solidFill>
                <a:effectLst/>
              </a:rPr>
              <a:t>The cover page gives the number and titles of the session and indicates the approximate amount of time the session requires</a:t>
            </a:r>
          </a:p>
          <a:p>
            <a:pPr marL="628650" lvl="1" indent="-171450">
              <a:buFont typeface="Courier New" panose="02070309020205020404" pitchFamily="49" charset="0"/>
              <a:buChar char="o"/>
            </a:pPr>
            <a:r>
              <a:rPr lang="en-US" kern="1200" dirty="0" smtClean="0">
                <a:solidFill>
                  <a:schemeClr val="tx1"/>
                </a:solidFill>
                <a:effectLst/>
              </a:rPr>
              <a:t>For example, Session 1 of the DRE Curriculum requires approximately 30 minutes</a:t>
            </a:r>
          </a:p>
          <a:p>
            <a:pPr marL="628650" lvl="1" indent="-171450">
              <a:buFont typeface="Courier New" panose="02070309020205020404" pitchFamily="49" charset="0"/>
              <a:buChar char="o"/>
            </a:pPr>
            <a:endParaRPr lang="en-US" kern="1200" dirty="0" smtClean="0">
              <a:solidFill>
                <a:schemeClr val="tx1"/>
              </a:solidFill>
              <a:effectLst/>
            </a:endParaRPr>
          </a:p>
          <a:p>
            <a:pPr marL="171450" lvl="0" indent="-171450">
              <a:buFont typeface="Arial" panose="020B0604020202020204" pitchFamily="34" charset="0"/>
              <a:buChar char="•"/>
            </a:pPr>
            <a:r>
              <a:rPr lang="en-US" kern="1200" dirty="0" smtClean="0">
                <a:solidFill>
                  <a:schemeClr val="tx1"/>
                </a:solidFill>
                <a:effectLst/>
              </a:rPr>
              <a:t>The second page of a set of lesson plans is the outline page</a:t>
            </a:r>
          </a:p>
          <a:p>
            <a:pPr marL="628650" lvl="1" indent="-171450">
              <a:buFont typeface="Courier New" panose="02070309020205020404" pitchFamily="49" charset="0"/>
              <a:buChar char="o"/>
            </a:pPr>
            <a:r>
              <a:rPr lang="en-US" kern="1200" dirty="0" smtClean="0">
                <a:solidFill>
                  <a:schemeClr val="tx1"/>
                </a:solidFill>
                <a:effectLst/>
              </a:rPr>
              <a:t>The outline page lists the learning objectives for the session, i.e., states what the participant will be able to </a:t>
            </a:r>
            <a:r>
              <a:rPr lang="en-US" u="sng" kern="1200" dirty="0" smtClean="0">
                <a:solidFill>
                  <a:schemeClr val="tx1"/>
                </a:solidFill>
                <a:effectLst/>
              </a:rPr>
              <a:t>do</a:t>
            </a:r>
            <a:r>
              <a:rPr lang="en-US" kern="1200" dirty="0" smtClean="0">
                <a:solidFill>
                  <a:schemeClr val="tx1"/>
                </a:solidFill>
                <a:effectLst/>
              </a:rPr>
              <a:t> after successfully completing the session</a:t>
            </a:r>
          </a:p>
          <a:p>
            <a:pPr marL="628650" lvl="1" indent="-171450">
              <a:buFont typeface="Courier New" panose="02070309020205020404" pitchFamily="49" charset="0"/>
              <a:buChar char="o"/>
            </a:pPr>
            <a:r>
              <a:rPr lang="en-US" kern="1200" dirty="0" smtClean="0">
                <a:solidFill>
                  <a:schemeClr val="tx1"/>
                </a:solidFill>
                <a:effectLst/>
              </a:rPr>
              <a:t>The outline page also lists the </a:t>
            </a:r>
            <a:r>
              <a:rPr lang="en-US" u="sng" kern="1200" dirty="0" smtClean="0">
                <a:solidFill>
                  <a:schemeClr val="tx1"/>
                </a:solidFill>
                <a:effectLst/>
              </a:rPr>
              <a:t>content segments</a:t>
            </a:r>
            <a:r>
              <a:rPr lang="en-US" kern="1200" dirty="0" smtClean="0">
                <a:solidFill>
                  <a:schemeClr val="tx1"/>
                </a:solidFill>
                <a:effectLst/>
              </a:rPr>
              <a:t> of the session, which correspond to the major topics covered</a:t>
            </a:r>
          </a:p>
          <a:p>
            <a:pPr marL="628650" lvl="1" indent="-171450">
              <a:buFont typeface="Courier New" panose="02070309020205020404" pitchFamily="49" charset="0"/>
              <a:buChar char="o"/>
            </a:pPr>
            <a:r>
              <a:rPr lang="en-US" kern="1200" dirty="0" smtClean="0">
                <a:solidFill>
                  <a:schemeClr val="tx1"/>
                </a:solidFill>
                <a:effectLst/>
              </a:rPr>
              <a:t>Finally, the outline page indicates the major types of </a:t>
            </a:r>
            <a:r>
              <a:rPr lang="en-US" u="sng" kern="1200" dirty="0" smtClean="0">
                <a:solidFill>
                  <a:schemeClr val="tx1"/>
                </a:solidFill>
                <a:effectLst/>
              </a:rPr>
              <a:t>learning activities</a:t>
            </a:r>
            <a:r>
              <a:rPr lang="en-US" kern="1200" dirty="0" smtClean="0">
                <a:solidFill>
                  <a:schemeClr val="tx1"/>
                </a:solidFill>
                <a:effectLst/>
              </a:rPr>
              <a:t> that take place during the session</a:t>
            </a:r>
          </a:p>
          <a:p>
            <a:pPr marL="171450" lvl="0" indent="-171450">
              <a:buFont typeface="Arial" panose="020B0604020202020204" pitchFamily="34" charset="0"/>
              <a:buChar char="•"/>
            </a:pPr>
            <a:r>
              <a:rPr lang="en-US" kern="1200" dirty="0" smtClean="0">
                <a:solidFill>
                  <a:schemeClr val="tx1"/>
                </a:solidFill>
                <a:effectLst/>
              </a:rPr>
              <a:t>The main purpose of the outline page is to help you prepare to teach</a:t>
            </a:r>
          </a:p>
          <a:p>
            <a:pPr marL="628650" lvl="1" indent="-171450">
              <a:buFont typeface="Courier New" panose="02070309020205020404" pitchFamily="49" charset="0"/>
              <a:buChar char="o"/>
            </a:pPr>
            <a:r>
              <a:rPr lang="en-US" kern="1200" dirty="0" smtClean="0">
                <a:solidFill>
                  <a:schemeClr val="tx1"/>
                </a:solidFill>
                <a:effectLst/>
              </a:rPr>
              <a:t>If you are assigned to begin teaching a session, you should start by reviewing the session’s objectives with the participants</a:t>
            </a:r>
          </a:p>
          <a:p>
            <a:endParaRPr lang="en-US" kern="1200" dirty="0" smtClean="0">
              <a:solidFill>
                <a:schemeClr val="tx1"/>
              </a:solidFill>
              <a:effectLst/>
            </a:endParaRPr>
          </a:p>
          <a:p>
            <a:r>
              <a:rPr lang="en-US" kern="1200" dirty="0" smtClean="0">
                <a:solidFill>
                  <a:schemeClr val="tx1"/>
                </a:solidFill>
                <a:effectLst/>
              </a:rPr>
              <a:t>Next, preview the content and the learning activities.</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11</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37381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838200" y="3886200"/>
            <a:ext cx="5852160" cy="5105400"/>
          </a:xfrm>
        </p:spPr>
        <p:txBody>
          <a:bodyPr/>
          <a:lstStyle/>
          <a:p>
            <a:pPr marL="239367" indent="-239367">
              <a:tabLst>
                <a:tab pos="6216894" algn="r"/>
              </a:tabLst>
            </a:pPr>
            <a:r>
              <a:rPr lang="en-US" b="1" cap="all" dirty="0" smtClean="0">
                <a:ea typeface="Times New Roman"/>
                <a:cs typeface="Calibri"/>
              </a:rPr>
              <a:t>D. </a:t>
            </a:r>
            <a:r>
              <a:rPr lang="en-US" b="1" u="sng" cap="all" dirty="0">
                <a:ea typeface="Times New Roman"/>
                <a:cs typeface="Calibri"/>
              </a:rPr>
              <a:t>How to Use Lesson </a:t>
            </a:r>
            <a:r>
              <a:rPr lang="en-US" b="1" u="sng" cap="all" dirty="0" smtClean="0">
                <a:ea typeface="Times New Roman"/>
                <a:cs typeface="Calibri"/>
              </a:rPr>
              <a:t>Plans</a:t>
            </a:r>
          </a:p>
          <a:p>
            <a:pPr marL="239367" indent="-239367">
              <a:tabLst>
                <a:tab pos="6216894" algn="r"/>
              </a:tabLst>
            </a:pPr>
            <a:endParaRPr lang="en-US" b="1" cap="all" dirty="0">
              <a:ea typeface="Times New Roman"/>
              <a:cs typeface="Calibri"/>
            </a:endParaRPr>
          </a:p>
          <a:p>
            <a:pPr marL="359051" indent="-359051">
              <a:buFont typeface="Symbol"/>
              <a:buChar char=""/>
            </a:pPr>
            <a:r>
              <a:rPr lang="en-US" dirty="0">
                <a:ea typeface="Times New Roman"/>
                <a:cs typeface="Times New Roman"/>
              </a:rPr>
              <a:t>Read the lesson plan</a:t>
            </a:r>
          </a:p>
          <a:p>
            <a:pPr marL="359051" indent="-359051">
              <a:buFont typeface="Symbol"/>
              <a:buChar char=""/>
            </a:pPr>
            <a:r>
              <a:rPr lang="en-US" dirty="0">
                <a:ea typeface="Times New Roman"/>
                <a:cs typeface="Times New Roman"/>
              </a:rPr>
              <a:t>Personalize the lesson plan</a:t>
            </a:r>
          </a:p>
          <a:p>
            <a:pPr marL="359051" indent="-359051">
              <a:buFont typeface="Symbol"/>
              <a:buChar char=""/>
            </a:pPr>
            <a:r>
              <a:rPr lang="en-US" dirty="0">
                <a:ea typeface="Times New Roman"/>
                <a:cs typeface="Times New Roman"/>
              </a:rPr>
              <a:t>Preparation using the lesson </a:t>
            </a:r>
            <a:r>
              <a:rPr lang="en-US" dirty="0" smtClean="0">
                <a:ea typeface="Times New Roman"/>
                <a:cs typeface="Times New Roman"/>
              </a:rPr>
              <a:t>plan</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12</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37652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762000" y="3886200"/>
            <a:ext cx="5852160" cy="5029200"/>
          </a:xfrm>
        </p:spPr>
        <p:txBody>
          <a:bodyPr/>
          <a:lstStyle/>
          <a:p>
            <a:r>
              <a:rPr lang="en-US" b="1" u="sng" dirty="0">
                <a:ea typeface="Times New Roman"/>
                <a:cs typeface="Times New Roman"/>
              </a:rPr>
              <a:t>Read the lesson </a:t>
            </a:r>
            <a:r>
              <a:rPr lang="en-US" b="1" u="sng" dirty="0" smtClean="0">
                <a:ea typeface="Times New Roman"/>
                <a:cs typeface="Times New Roman"/>
              </a:rPr>
              <a:t>plan</a:t>
            </a:r>
          </a:p>
          <a:p>
            <a:endParaRPr lang="en-US" dirty="0">
              <a:ea typeface="Times New Roman"/>
              <a:cs typeface="Times New Roman"/>
            </a:endParaRPr>
          </a:p>
          <a:p>
            <a:pPr marL="359051" indent="-359051">
              <a:buFont typeface="Symbol"/>
              <a:buChar char=""/>
            </a:pPr>
            <a:r>
              <a:rPr lang="en-US" dirty="0">
                <a:ea typeface="Times New Roman"/>
                <a:cs typeface="Times New Roman"/>
              </a:rPr>
              <a:t>Begin by reading not only the portion you have been assigned to present, but the entire curriculum.  You will need to become familiar with the content materials as well as understand where and how it fits in the course.  </a:t>
            </a:r>
            <a:endParaRPr lang="en-US" dirty="0" smtClean="0">
              <a:ea typeface="Times New Roman"/>
              <a:cs typeface="Times New Roman"/>
            </a:endParaRPr>
          </a:p>
          <a:p>
            <a:pPr marL="359051" indent="-359051">
              <a:buFont typeface="Symbol"/>
              <a:buChar char=""/>
            </a:pPr>
            <a:endParaRPr lang="en-US" dirty="0">
              <a:ea typeface="Times New Roman"/>
              <a:cs typeface="Times New Roman"/>
            </a:endParaRPr>
          </a:p>
          <a:p>
            <a:pPr marL="359051" indent="-359051">
              <a:buFont typeface="Symbol"/>
              <a:buChar char=""/>
            </a:pPr>
            <a:r>
              <a:rPr lang="en-US" dirty="0">
                <a:ea typeface="Times New Roman"/>
                <a:cs typeface="Times New Roman"/>
              </a:rPr>
              <a:t>If you do not understand the material, you may need to research other written material or to talk with other people familiar with the subject </a:t>
            </a:r>
            <a:r>
              <a:rPr lang="en-US" dirty="0" smtClean="0">
                <a:ea typeface="Times New Roman"/>
                <a:cs typeface="Times New Roman"/>
              </a:rPr>
              <a:t>matter</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13</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30034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762000" y="3886200"/>
            <a:ext cx="5852160" cy="4876800"/>
          </a:xfrm>
        </p:spPr>
        <p:txBody>
          <a:bodyPr/>
          <a:lstStyle/>
          <a:p>
            <a:r>
              <a:rPr lang="en-US" b="1" u="sng" dirty="0" smtClean="0">
                <a:ea typeface="Times New Roman"/>
                <a:cs typeface="Times New Roman"/>
              </a:rPr>
              <a:t>Personalize</a:t>
            </a:r>
          </a:p>
          <a:p>
            <a:endParaRPr lang="en-US" dirty="0">
              <a:ea typeface="Times New Roman"/>
              <a:cs typeface="Times New Roman"/>
            </a:endParaRPr>
          </a:p>
          <a:p>
            <a:pPr marL="171450" lvl="0" indent="-171450">
              <a:buFont typeface="Arial" panose="020B0604020202020204" pitchFamily="34" charset="0"/>
              <a:buChar char="•"/>
            </a:pPr>
            <a:r>
              <a:rPr lang="en-US" kern="1200" dirty="0" smtClean="0">
                <a:solidFill>
                  <a:schemeClr val="tx1"/>
                </a:solidFill>
                <a:effectLst/>
              </a:rPr>
              <a:t>The instructional notes area of the lesson plan can be used to insert your own examples relevant to the material being taught.  This is also where you can note the prepared questions to ask the class.  Personal experiences add impact and increase retention of content material.  Adding our own examples incorporates our own personality and style to the training delivery.</a:t>
            </a:r>
          </a:p>
          <a:p>
            <a:endParaRPr lang="en-US" kern="1200" dirty="0" smtClean="0">
              <a:solidFill>
                <a:schemeClr val="tx1"/>
              </a:solidFill>
              <a:effectLst/>
            </a:endParaRPr>
          </a:p>
          <a:p>
            <a:pPr marL="171450" indent="-171450">
              <a:buFont typeface="Arial" panose="020B0604020202020204" pitchFamily="34" charset="0"/>
              <a:buChar char="•"/>
            </a:pPr>
            <a:r>
              <a:rPr lang="en-US" kern="1200" dirty="0" smtClean="0">
                <a:solidFill>
                  <a:schemeClr val="tx1"/>
                </a:solidFill>
                <a:effectLst/>
              </a:rPr>
              <a:t>The lesson plan should have your own notes and questions incorporated in the instructional notes.  Make sure you know how the slides read and when they are to be used.  You should also have any other training aids such as props, etc., available for you to practice using.  If you plan to use prepared easel/easel pads, this is when you will need to prepare them.</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14</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90193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685800" y="3886200"/>
            <a:ext cx="5852160" cy="5105400"/>
          </a:xfrm>
        </p:spPr>
        <p:txBody>
          <a:bodyPr/>
          <a:lstStyle/>
          <a:p>
            <a:r>
              <a:rPr lang="en-US" b="1" u="sng" dirty="0">
                <a:ea typeface="Times New Roman"/>
                <a:cs typeface="Times New Roman"/>
              </a:rPr>
              <a:t>Preparation</a:t>
            </a:r>
            <a:endParaRPr lang="en-US" dirty="0">
              <a:ea typeface="Times New Roman"/>
              <a:cs typeface="Times New Roman"/>
            </a:endParaRPr>
          </a:p>
          <a:p>
            <a:pPr marL="359051" indent="-359051">
              <a:buFont typeface="Symbol"/>
              <a:buChar char=""/>
            </a:pPr>
            <a:r>
              <a:rPr lang="en-US" dirty="0">
                <a:ea typeface="Times New Roman"/>
                <a:cs typeface="Times New Roman"/>
              </a:rPr>
              <a:t>Start by going through the material just as you would during the presentation, don't try to memorize it.  </a:t>
            </a:r>
          </a:p>
          <a:p>
            <a:pPr marL="359051" indent="-359051">
              <a:buFont typeface="Symbol"/>
              <a:buChar char=""/>
            </a:pPr>
            <a:r>
              <a:rPr lang="en-US" dirty="0">
                <a:ea typeface="Times New Roman"/>
                <a:cs typeface="Times New Roman"/>
              </a:rPr>
              <a:t>Some trainers use the "3 to 1" ratio for determining how much time to prepare. This formula means </a:t>
            </a:r>
            <a:r>
              <a:rPr lang="en-US" dirty="0" smtClean="0">
                <a:ea typeface="Times New Roman"/>
                <a:cs typeface="Times New Roman"/>
              </a:rPr>
              <a:t>for </a:t>
            </a:r>
            <a:r>
              <a:rPr lang="en-US" dirty="0">
                <a:ea typeface="Times New Roman"/>
                <a:cs typeface="Times New Roman"/>
              </a:rPr>
              <a:t>every hour of instruction, we would need to prepare for three hours.  However, remember </a:t>
            </a:r>
            <a:r>
              <a:rPr lang="en-US" dirty="0" smtClean="0">
                <a:ea typeface="Times New Roman"/>
                <a:cs typeface="Times New Roman"/>
              </a:rPr>
              <a:t>subject </a:t>
            </a:r>
            <a:r>
              <a:rPr lang="en-US" dirty="0">
                <a:ea typeface="Times New Roman"/>
                <a:cs typeface="Times New Roman"/>
              </a:rPr>
              <a:t>matter knowledge, experience in training others and individual confidence levels will also influence the amount of preparation time required.</a:t>
            </a:r>
          </a:p>
          <a:p>
            <a:pPr marL="359051" indent="-359051">
              <a:buFont typeface="Symbol"/>
              <a:buChar char=""/>
            </a:pPr>
            <a:r>
              <a:rPr lang="en-US" dirty="0">
                <a:ea typeface="Times New Roman"/>
                <a:cs typeface="Times New Roman"/>
              </a:rPr>
              <a:t>If possible, practice presenting aloud in the room you will actually be using.  This will help you feel more comfortable and familiar with the surroundings.  You will also look as if you are used to moving around in that environment.</a:t>
            </a:r>
          </a:p>
          <a:p>
            <a:pPr marL="359051" indent="-359051">
              <a:buFont typeface="Symbol"/>
              <a:buChar char=""/>
            </a:pPr>
            <a:r>
              <a:rPr lang="en-US" dirty="0" smtClean="0">
                <a:ea typeface="Times New Roman"/>
                <a:cs typeface="Times New Roman"/>
              </a:rPr>
              <a:t>If possible,</a:t>
            </a:r>
            <a:r>
              <a:rPr lang="en-US" baseline="0" dirty="0" smtClean="0">
                <a:ea typeface="Times New Roman"/>
                <a:cs typeface="Times New Roman"/>
              </a:rPr>
              <a:t> record your practice presentations on video to enable you to see and hear yourself as the participants will. However, because this is not always possible, the next best-practice technique is to audio record your presentation</a:t>
            </a:r>
            <a:endParaRPr lang="en-US" dirty="0">
              <a:ea typeface="Times New Roman"/>
              <a:cs typeface="Times New Roman"/>
            </a:endParaRPr>
          </a:p>
          <a:p>
            <a:pPr marL="777943" lvl="1" indent="-299209">
              <a:buFont typeface="Courier New"/>
              <a:buChar char="o"/>
            </a:pPr>
            <a:r>
              <a:rPr lang="en-US" dirty="0">
                <a:ea typeface="Times New Roman"/>
                <a:cs typeface="Times New Roman"/>
              </a:rPr>
              <a:t>Here are just some of the advantages of recording yourself:</a:t>
            </a:r>
          </a:p>
          <a:p>
            <a:pPr marL="1196835" lvl="2" indent="-239367">
              <a:buFont typeface="Wingdings"/>
              <a:buChar char=""/>
            </a:pPr>
            <a:r>
              <a:rPr lang="en-US" dirty="0">
                <a:ea typeface="Times New Roman"/>
                <a:cs typeface="Times New Roman"/>
              </a:rPr>
              <a:t>Check voice tone and rate of speech</a:t>
            </a:r>
          </a:p>
          <a:p>
            <a:pPr marL="1196835" lvl="2" indent="-239367">
              <a:buFont typeface="Wingdings"/>
              <a:buChar char=""/>
            </a:pPr>
            <a:r>
              <a:rPr lang="en-US" dirty="0">
                <a:ea typeface="Times New Roman"/>
                <a:cs typeface="Times New Roman"/>
              </a:rPr>
              <a:t>Improve word enunciation</a:t>
            </a:r>
          </a:p>
          <a:p>
            <a:pPr marL="1196835" lvl="2" indent="-239367">
              <a:buFont typeface="Wingdings"/>
              <a:buChar char=""/>
            </a:pPr>
            <a:r>
              <a:rPr lang="en-US" dirty="0">
                <a:ea typeface="Times New Roman"/>
                <a:cs typeface="Times New Roman"/>
              </a:rPr>
              <a:t>Substitute words that are awkward or difficult to pronounce</a:t>
            </a:r>
          </a:p>
          <a:p>
            <a:pPr marL="1196835" lvl="2" indent="-239367">
              <a:buFont typeface="Wingdings"/>
              <a:buChar char=""/>
            </a:pPr>
            <a:r>
              <a:rPr lang="en-US" dirty="0">
                <a:ea typeface="Times New Roman"/>
                <a:cs typeface="Times New Roman"/>
              </a:rPr>
              <a:t>Listen to how we phrase questions and give feedback to responses</a:t>
            </a:r>
          </a:p>
          <a:p>
            <a:pPr marL="1196835" lvl="2" indent="-239367">
              <a:buFont typeface="Wingdings"/>
              <a:buChar char=""/>
            </a:pPr>
            <a:r>
              <a:rPr lang="en-US" dirty="0">
                <a:ea typeface="Times New Roman"/>
                <a:cs typeface="Times New Roman"/>
              </a:rPr>
              <a:t>Practice responding to questions that might be asked</a:t>
            </a:r>
          </a:p>
          <a:p>
            <a:pPr marL="1196835" lvl="2" indent="-239367">
              <a:buFont typeface="Wingdings"/>
              <a:buChar char=""/>
            </a:pPr>
            <a:r>
              <a:rPr lang="en-US" dirty="0">
                <a:ea typeface="Times New Roman"/>
                <a:cs typeface="Times New Roman"/>
              </a:rPr>
              <a:t>Listen for fillers such as "</a:t>
            </a:r>
            <a:r>
              <a:rPr lang="en-US" dirty="0" err="1">
                <a:ea typeface="Times New Roman"/>
                <a:cs typeface="Times New Roman"/>
              </a:rPr>
              <a:t>uh's</a:t>
            </a:r>
            <a:r>
              <a:rPr lang="en-US" dirty="0">
                <a:ea typeface="Times New Roman"/>
                <a:cs typeface="Times New Roman"/>
              </a:rPr>
              <a:t>", "and uh", "O.K.", </a:t>
            </a:r>
            <a:r>
              <a:rPr lang="en-US" dirty="0" err="1" smtClean="0">
                <a:ea typeface="Times New Roman"/>
                <a:cs typeface="Times New Roman"/>
              </a:rPr>
              <a:t>etc</a:t>
            </a:r>
            <a:endParaRPr lang="en-US" dirty="0" smtClean="0">
              <a:ea typeface="Times New Roman"/>
              <a:cs typeface="Times New Roman"/>
            </a:endParaRP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15</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128993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762000" y="3886200"/>
            <a:ext cx="5852160" cy="5029200"/>
          </a:xfrm>
        </p:spPr>
        <p:txBody>
          <a:bodyPr/>
          <a:lstStyle/>
          <a:p>
            <a:pPr marL="239367" indent="-239367">
              <a:tabLst>
                <a:tab pos="6216894" algn="r"/>
              </a:tabLst>
            </a:pPr>
            <a:r>
              <a:rPr lang="en-US" b="1" cap="all" dirty="0" smtClean="0">
                <a:ea typeface="Times New Roman"/>
                <a:cs typeface="Calibri"/>
              </a:rPr>
              <a:t>E. </a:t>
            </a:r>
            <a:r>
              <a:rPr lang="en-US" b="1" u="sng" cap="all" dirty="0" smtClean="0">
                <a:ea typeface="Times New Roman"/>
                <a:cs typeface="Calibri"/>
              </a:rPr>
              <a:t>Outlines</a:t>
            </a:r>
          </a:p>
          <a:p>
            <a:pPr marL="239367" indent="-239367">
              <a:tabLst>
                <a:tab pos="6216894" algn="r"/>
              </a:tabLst>
            </a:pPr>
            <a:endParaRPr lang="en-US" b="1" cap="all" dirty="0" smtClean="0">
              <a:ea typeface="Times New Roman"/>
              <a:cs typeface="Calibri"/>
            </a:endParaRPr>
          </a:p>
          <a:p>
            <a:r>
              <a:rPr lang="en-US" dirty="0" smtClean="0">
                <a:ea typeface="Times New Roman"/>
                <a:cs typeface="Times New Roman"/>
              </a:rPr>
              <a:t>Content Outline</a:t>
            </a:r>
          </a:p>
          <a:p>
            <a:endParaRPr lang="en-US" dirty="0">
              <a:ea typeface="Times New Roman"/>
              <a:cs typeface="Times New Roman"/>
            </a:endParaRPr>
          </a:p>
          <a:p>
            <a:r>
              <a:rPr lang="en-US" b="1" i="1" dirty="0">
                <a:ea typeface="Times New Roman"/>
                <a:cs typeface="Times New Roman"/>
              </a:rPr>
              <a:t>Describes what is to be included </a:t>
            </a:r>
            <a:endParaRPr lang="en-US" dirty="0">
              <a:ea typeface="Times New Roman"/>
              <a:cs typeface="Times New Roman"/>
            </a:endParaRPr>
          </a:p>
          <a:p>
            <a:pPr marL="359051" indent="-359051">
              <a:buFont typeface="Symbol"/>
              <a:buChar char=""/>
            </a:pPr>
            <a:r>
              <a:rPr lang="en-US" dirty="0">
                <a:ea typeface="Times New Roman"/>
                <a:cs typeface="Times New Roman"/>
              </a:rPr>
              <a:t>List of facts to be presented</a:t>
            </a:r>
          </a:p>
          <a:p>
            <a:pPr marL="359051" indent="-359051">
              <a:buFont typeface="Symbol"/>
              <a:buChar char=""/>
            </a:pPr>
            <a:r>
              <a:rPr lang="en-US" dirty="0">
                <a:ea typeface="Times New Roman"/>
                <a:cs typeface="Times New Roman"/>
              </a:rPr>
              <a:t>Outline of procedures to be demonstrated</a:t>
            </a:r>
          </a:p>
          <a:p>
            <a:pPr marL="359051" indent="-359051">
              <a:buFont typeface="Symbol"/>
              <a:buChar char=""/>
            </a:pPr>
            <a:r>
              <a:rPr lang="en-US" dirty="0">
                <a:ea typeface="Times New Roman"/>
                <a:cs typeface="Times New Roman"/>
              </a:rPr>
              <a:t>Details on concepts to be explained</a:t>
            </a:r>
          </a:p>
          <a:p>
            <a:pPr marL="359051" indent="-359051">
              <a:buFont typeface="Symbol"/>
              <a:buChar char=""/>
            </a:pPr>
            <a:r>
              <a:rPr lang="en-US" dirty="0">
                <a:ea typeface="Times New Roman"/>
                <a:cs typeface="Times New Roman"/>
              </a:rPr>
              <a:t>Series of ideas to be </a:t>
            </a:r>
            <a:r>
              <a:rPr lang="en-US" dirty="0" smtClean="0">
                <a:ea typeface="Times New Roman"/>
                <a:cs typeface="Times New Roman"/>
              </a:rPr>
              <a:t>discussed</a:t>
            </a:r>
          </a:p>
          <a:p>
            <a:pPr marL="359051" indent="-359051">
              <a:buFont typeface="Symbol"/>
              <a:buChar char=""/>
            </a:pPr>
            <a:r>
              <a:rPr lang="en-US" dirty="0" smtClean="0">
                <a:ea typeface="Times New Roman"/>
                <a:cs typeface="Times New Roman"/>
              </a:rPr>
              <a:t>Delivery </a:t>
            </a:r>
            <a:r>
              <a:rPr lang="en-US" dirty="0">
                <a:ea typeface="Times New Roman"/>
                <a:cs typeface="Times New Roman"/>
              </a:rPr>
              <a:t>Method Outline </a:t>
            </a:r>
            <a:endParaRPr lang="en-US" dirty="0" smtClean="0">
              <a:ea typeface="Times New Roman"/>
              <a:cs typeface="Times New Roman"/>
            </a:endParaRPr>
          </a:p>
          <a:p>
            <a:endParaRPr lang="en-US" dirty="0">
              <a:ea typeface="Times New Roman"/>
              <a:cs typeface="Times New Roman"/>
            </a:endParaRPr>
          </a:p>
          <a:p>
            <a:r>
              <a:rPr lang="en-US" b="1" i="1" dirty="0">
                <a:ea typeface="Times New Roman"/>
                <a:cs typeface="Times New Roman"/>
              </a:rPr>
              <a:t>Describes how the content will be presented</a:t>
            </a:r>
            <a:endParaRPr lang="en-US" dirty="0">
              <a:ea typeface="Times New Roman"/>
              <a:cs typeface="Times New Roman"/>
            </a:endParaRPr>
          </a:p>
          <a:p>
            <a:pPr marL="359051" indent="-359051">
              <a:buFont typeface="Symbol"/>
              <a:buChar char=""/>
            </a:pPr>
            <a:r>
              <a:rPr lang="en-US" dirty="0">
                <a:ea typeface="Times New Roman"/>
                <a:cs typeface="Times New Roman"/>
              </a:rPr>
              <a:t>Amount of time to be spent on the topic</a:t>
            </a:r>
          </a:p>
          <a:p>
            <a:pPr marL="359051" indent="-359051">
              <a:buFont typeface="Symbol"/>
              <a:buChar char=""/>
            </a:pPr>
            <a:r>
              <a:rPr lang="en-US" dirty="0">
                <a:ea typeface="Times New Roman"/>
                <a:cs typeface="Times New Roman"/>
              </a:rPr>
              <a:t>Audio-visual aids to be used</a:t>
            </a:r>
          </a:p>
          <a:p>
            <a:pPr marL="359051" indent="-359051">
              <a:buFont typeface="Symbol"/>
              <a:buChar char=""/>
            </a:pPr>
            <a:r>
              <a:rPr lang="en-US" dirty="0">
                <a:ea typeface="Times New Roman"/>
                <a:cs typeface="Times New Roman"/>
              </a:rPr>
              <a:t>Questions to be posed to stimulate participation</a:t>
            </a:r>
          </a:p>
          <a:p>
            <a:pPr marL="359051" indent="-359051">
              <a:buFont typeface="Symbol"/>
              <a:buChar char=""/>
            </a:pPr>
            <a:r>
              <a:rPr lang="en-US" dirty="0">
                <a:ea typeface="Times New Roman"/>
                <a:cs typeface="Times New Roman"/>
              </a:rPr>
              <a:t>Procedures for classroom learning activities</a:t>
            </a:r>
          </a:p>
          <a:p>
            <a:pPr marL="359051" indent="-359051">
              <a:buFont typeface="Symbol"/>
              <a:buChar char=""/>
            </a:pPr>
            <a:r>
              <a:rPr lang="en-US" dirty="0">
                <a:ea typeface="Times New Roman"/>
                <a:cs typeface="Times New Roman"/>
              </a:rPr>
              <a:t>Indications of points to be </a:t>
            </a:r>
            <a:r>
              <a:rPr lang="en-US" dirty="0" smtClean="0">
                <a:ea typeface="Times New Roman"/>
                <a:cs typeface="Times New Roman"/>
              </a:rPr>
              <a:t>emphasized</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16</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38259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609600" y="4114800"/>
            <a:ext cx="5852160" cy="4766310"/>
          </a:xfrm>
        </p:spPr>
        <p:txBody>
          <a:bodyPr/>
          <a:lstStyle/>
          <a:p>
            <a:r>
              <a:rPr lang="en-US" b="1" u="sng" dirty="0"/>
              <a:t>What to Take to the Classroom</a:t>
            </a:r>
          </a:p>
          <a:p>
            <a:endParaRPr lang="en-US" dirty="0"/>
          </a:p>
          <a:p>
            <a:pPr marL="181240" indent="-181240">
              <a:buFont typeface="Arial" panose="020B0604020202020204" pitchFamily="34" charset="0"/>
              <a:buChar char="•"/>
            </a:pPr>
            <a:r>
              <a:rPr lang="en-US" dirty="0"/>
              <a:t>Lesson Plan</a:t>
            </a:r>
          </a:p>
          <a:p>
            <a:pPr marL="181240" indent="-181240">
              <a:buFont typeface="Arial" panose="020B0604020202020204" pitchFamily="34" charset="0"/>
              <a:buChar char="•"/>
            </a:pPr>
            <a:r>
              <a:rPr lang="en-US" dirty="0"/>
              <a:t>PowerPoint Slides</a:t>
            </a:r>
          </a:p>
          <a:p>
            <a:pPr marL="181240" indent="-181240">
              <a:buFont typeface="Arial" panose="020B0604020202020204" pitchFamily="34" charset="0"/>
              <a:buChar char="•"/>
            </a:pPr>
            <a:r>
              <a:rPr lang="en-US" dirty="0"/>
              <a:t>Training props or demonstration materials</a:t>
            </a:r>
          </a:p>
          <a:p>
            <a:pPr marL="181240" indent="-181240">
              <a:buFont typeface="Arial" panose="020B0604020202020204" pitchFamily="34" charset="0"/>
              <a:buChar char="•"/>
            </a:pPr>
            <a:r>
              <a:rPr lang="en-US" dirty="0"/>
              <a:t>Any other reference materials or notes </a:t>
            </a:r>
            <a:r>
              <a:rPr lang="en-US" dirty="0" smtClean="0"/>
              <a:t>you </a:t>
            </a:r>
            <a:r>
              <a:rPr lang="en-US" dirty="0"/>
              <a:t>will be using during your presentation of the material</a:t>
            </a:r>
          </a:p>
          <a:p>
            <a:endParaRPr lang="en-US" dirty="0"/>
          </a:p>
          <a:p>
            <a:r>
              <a:rPr lang="en-US" dirty="0"/>
              <a:t>NOTE:</a:t>
            </a:r>
            <a:r>
              <a:rPr lang="en-US" baseline="0" dirty="0"/>
              <a:t>  </a:t>
            </a:r>
            <a:r>
              <a:rPr lang="en-US" b="1" baseline="0" dirty="0"/>
              <a:t>Any</a:t>
            </a:r>
            <a:r>
              <a:rPr lang="en-US" baseline="0" dirty="0"/>
              <a:t> outside materials or references must be approved by the Course Manager prior to their use.</a:t>
            </a:r>
            <a:endParaRPr lang="en-US" dirty="0"/>
          </a:p>
          <a:p>
            <a:endParaRPr lang="en-US" dirty="0"/>
          </a:p>
          <a:p>
            <a:r>
              <a:rPr lang="en-US" dirty="0"/>
              <a:t>Trainers should incorporate their individual style into the delivery.</a:t>
            </a:r>
          </a:p>
          <a:p>
            <a:endParaRPr lang="en-US" dirty="0"/>
          </a:p>
          <a:p>
            <a:r>
              <a:rPr lang="en-US" dirty="0"/>
              <a:t>While not all of the techniques we see used by other instructors may seem comfortable for us, we should try to find ways to enrich the learning experience for our participants. Their needs, after all, are why we conduct training.</a:t>
            </a:r>
          </a:p>
          <a:p>
            <a:endParaRPr lang="en-US" b="1" i="1" dirty="0"/>
          </a:p>
          <a:p>
            <a:r>
              <a:rPr lang="en-US" b="1" i="1" dirty="0"/>
              <a:t>Explain </a:t>
            </a:r>
            <a:r>
              <a:rPr lang="en-US" b="1" i="1" baseline="0" dirty="0" smtClean="0"/>
              <a:t>t</a:t>
            </a:r>
            <a:r>
              <a:rPr lang="en-US" b="1" i="1" dirty="0" smtClean="0"/>
              <a:t>echniques </a:t>
            </a:r>
            <a:r>
              <a:rPr lang="en-US" b="1" i="1" dirty="0"/>
              <a:t>or methods which reinforce learning of new information or improve retention should be an integral part of training delivery, not the exception.</a:t>
            </a:r>
            <a:endParaRPr lang="en-US" dirty="0"/>
          </a:p>
          <a:p>
            <a:endParaRPr lang="en-US" b="1" i="1" dirty="0"/>
          </a:p>
          <a:p>
            <a:r>
              <a:rPr lang="en-US" b="1" i="1" dirty="0" smtClean="0"/>
              <a:t>__________________________________________________________________________</a:t>
            </a:r>
            <a:endParaRPr lang="en-US" b="1" i="1" dirty="0"/>
          </a:p>
          <a:p>
            <a:endParaRPr lang="en-US" b="1" i="1" dirty="0"/>
          </a:p>
          <a:p>
            <a:r>
              <a:rPr lang="en-US" b="1" i="1" dirty="0" smtClean="0"/>
              <a:t>__________________________________________________________________________</a:t>
            </a:r>
            <a:endParaRPr lang="en-US" b="1" i="1" dirty="0"/>
          </a:p>
          <a:p>
            <a:endParaRPr lang="en-US" b="1" i="1" dirty="0"/>
          </a:p>
          <a:p>
            <a:r>
              <a:rPr lang="en-US" b="1" i="1" dirty="0" smtClean="0"/>
              <a:t>__________________________________________________________________________</a:t>
            </a:r>
            <a:endParaRPr lang="en-US"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17</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367360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685800" y="3886200"/>
            <a:ext cx="5852160" cy="5029200"/>
          </a:xfrm>
        </p:spPr>
        <p:txBody>
          <a:bodyPr/>
          <a:lstStyle/>
          <a:p>
            <a:pPr>
              <a:lnSpc>
                <a:spcPct val="115000"/>
              </a:lnSpc>
            </a:pPr>
            <a:r>
              <a:rPr lang="en-US" b="1" dirty="0">
                <a:ea typeface="Times New Roman"/>
                <a:cs typeface="Times New Roman"/>
              </a:rPr>
              <a:t> Small Group Curriculum </a:t>
            </a:r>
            <a:r>
              <a:rPr lang="en-US" b="1" dirty="0" smtClean="0">
                <a:ea typeface="Times New Roman"/>
                <a:cs typeface="Times New Roman"/>
              </a:rPr>
              <a:t>Activity</a:t>
            </a:r>
          </a:p>
          <a:p>
            <a:pPr>
              <a:lnSpc>
                <a:spcPct val="115000"/>
              </a:lnSpc>
            </a:pPr>
            <a:endParaRPr lang="en-US" dirty="0">
              <a:ea typeface="Times New Roman"/>
              <a:cs typeface="Times New Roman"/>
            </a:endParaRPr>
          </a:p>
          <a:p>
            <a:pPr>
              <a:lnSpc>
                <a:spcPct val="115000"/>
              </a:lnSpc>
            </a:pPr>
            <a:r>
              <a:rPr lang="en-US" b="1" i="1" dirty="0">
                <a:ea typeface="Times New Roman"/>
                <a:cs typeface="Times New Roman"/>
              </a:rPr>
              <a:t>Divide class into 4 groups:</a:t>
            </a:r>
            <a:endParaRPr lang="en-US" dirty="0">
              <a:ea typeface="Times New Roman"/>
              <a:cs typeface="Times New Roman"/>
            </a:endParaRPr>
          </a:p>
          <a:p>
            <a:pPr marL="359051" indent="-359051">
              <a:buFont typeface="Symbol"/>
              <a:buChar char=""/>
            </a:pPr>
            <a:r>
              <a:rPr lang="en-US" b="1" i="1" dirty="0">
                <a:ea typeface="Times New Roman"/>
                <a:cs typeface="Times New Roman"/>
              </a:rPr>
              <a:t>DRE Instructor Guide </a:t>
            </a:r>
            <a:r>
              <a:rPr lang="en-US" b="1" i="1" dirty="0" smtClean="0">
                <a:ea typeface="Times New Roman"/>
                <a:cs typeface="Times New Roman"/>
              </a:rPr>
              <a:t>Administrator </a:t>
            </a:r>
            <a:r>
              <a:rPr lang="en-US" b="1" i="1" dirty="0">
                <a:ea typeface="Times New Roman"/>
                <a:cs typeface="Times New Roman"/>
              </a:rPr>
              <a:t>Guide group</a:t>
            </a:r>
            <a:endParaRPr lang="en-US" dirty="0">
              <a:ea typeface="Times New Roman"/>
              <a:cs typeface="Times New Roman"/>
            </a:endParaRPr>
          </a:p>
          <a:p>
            <a:pPr marL="359051" indent="-359051">
              <a:buFont typeface="Symbol"/>
              <a:buChar char=""/>
            </a:pPr>
            <a:r>
              <a:rPr lang="en-US" b="1" i="1" dirty="0">
                <a:ea typeface="Times New Roman"/>
                <a:cs typeface="Times New Roman"/>
              </a:rPr>
              <a:t>DRE Instructor Guide Sessions 1-5 group</a:t>
            </a:r>
            <a:endParaRPr lang="en-US" dirty="0">
              <a:ea typeface="Times New Roman"/>
              <a:cs typeface="Times New Roman"/>
            </a:endParaRPr>
          </a:p>
          <a:p>
            <a:pPr marL="359051" indent="-359051">
              <a:buFont typeface="Symbol"/>
              <a:buChar char=""/>
            </a:pPr>
            <a:r>
              <a:rPr lang="en-US" b="1" i="1" dirty="0">
                <a:ea typeface="Times New Roman"/>
                <a:cs typeface="Times New Roman"/>
              </a:rPr>
              <a:t>DRE Instructor Guide Session 6-10 group</a:t>
            </a:r>
            <a:endParaRPr lang="en-US" dirty="0">
              <a:ea typeface="Times New Roman"/>
              <a:cs typeface="Times New Roman"/>
            </a:endParaRPr>
          </a:p>
          <a:p>
            <a:pPr marL="359051" indent="-359051">
              <a:buFont typeface="Symbol"/>
              <a:buChar char=""/>
            </a:pPr>
            <a:r>
              <a:rPr lang="en-US" b="1" i="1" dirty="0">
                <a:ea typeface="Times New Roman"/>
                <a:cs typeface="Times New Roman"/>
              </a:rPr>
              <a:t>DRE Instructor Guide Session </a:t>
            </a:r>
            <a:r>
              <a:rPr lang="en-US" b="1" i="1" dirty="0" smtClean="0">
                <a:ea typeface="Times New Roman"/>
                <a:cs typeface="Times New Roman"/>
              </a:rPr>
              <a:t>11-15 group</a:t>
            </a:r>
          </a:p>
          <a:p>
            <a:pPr marL="0" indent="0">
              <a:buFont typeface="Symbol"/>
              <a:buNone/>
            </a:pPr>
            <a:endParaRPr lang="en-US" dirty="0">
              <a:ea typeface="Times New Roman"/>
              <a:cs typeface="Times New Roman"/>
            </a:endParaRPr>
          </a:p>
          <a:p>
            <a:pPr>
              <a:lnSpc>
                <a:spcPct val="115000"/>
              </a:lnSpc>
            </a:pPr>
            <a:r>
              <a:rPr lang="en-US" b="1" i="1" dirty="0">
                <a:ea typeface="Times New Roman"/>
                <a:cs typeface="Times New Roman"/>
              </a:rPr>
              <a:t>Each group will be given 15 minutes to research their topic</a:t>
            </a:r>
            <a:r>
              <a:rPr lang="en-US" b="1" i="1" dirty="0" smtClean="0">
                <a:ea typeface="Times New Roman"/>
                <a:cs typeface="Times New Roman"/>
              </a:rPr>
              <a:t>.</a:t>
            </a:r>
          </a:p>
          <a:p>
            <a:pPr>
              <a:lnSpc>
                <a:spcPct val="115000"/>
              </a:lnSpc>
            </a:pPr>
            <a:endParaRPr lang="en-US" dirty="0">
              <a:ea typeface="Times New Roman"/>
              <a:cs typeface="Times New Roman"/>
            </a:endParaRPr>
          </a:p>
          <a:p>
            <a:pPr>
              <a:lnSpc>
                <a:spcPct val="115000"/>
              </a:lnSpc>
            </a:pPr>
            <a:r>
              <a:rPr lang="en-US" b="1" i="1" dirty="0">
                <a:ea typeface="Times New Roman"/>
                <a:cs typeface="Times New Roman"/>
              </a:rPr>
              <a:t>Each group will present to the class the relevant information of their topic (maximum 15 minutes per group</a:t>
            </a:r>
            <a:r>
              <a:rPr lang="en-US" b="1" i="1" dirty="0" smtClean="0">
                <a:ea typeface="Times New Roman"/>
                <a:cs typeface="Times New Roman"/>
              </a:rPr>
              <a:t>).</a:t>
            </a:r>
          </a:p>
          <a:p>
            <a:pPr>
              <a:lnSpc>
                <a:spcPct val="115000"/>
              </a:lnSpc>
            </a:pPr>
            <a:endParaRPr lang="en-US" dirty="0">
              <a:ea typeface="Times New Roman"/>
              <a:cs typeface="Times New Roman"/>
            </a:endParaRPr>
          </a:p>
          <a:p>
            <a:pPr>
              <a:lnSpc>
                <a:spcPct val="115000"/>
              </a:lnSpc>
            </a:pPr>
            <a:r>
              <a:rPr lang="en-US" b="1" i="1" dirty="0">
                <a:ea typeface="Times New Roman"/>
                <a:cs typeface="Times New Roman"/>
              </a:rPr>
              <a:t>Key points to be elicited from the </a:t>
            </a:r>
            <a:r>
              <a:rPr lang="en-US" b="1" i="1" dirty="0" smtClean="0">
                <a:ea typeface="Times New Roman"/>
                <a:cs typeface="Times New Roman"/>
              </a:rPr>
              <a:t>Administrator </a:t>
            </a:r>
            <a:r>
              <a:rPr lang="en-US" b="1" i="1" dirty="0">
                <a:ea typeface="Times New Roman"/>
                <a:cs typeface="Times New Roman"/>
              </a:rPr>
              <a:t>Guide group</a:t>
            </a:r>
            <a:endParaRPr lang="en-US" dirty="0">
              <a:ea typeface="Times New Roman"/>
              <a:cs typeface="Times New Roman"/>
            </a:endParaRPr>
          </a:p>
          <a:p>
            <a:pPr marL="359051" indent="-359051">
              <a:buFont typeface="Symbol"/>
              <a:buChar char=""/>
            </a:pPr>
            <a:r>
              <a:rPr lang="en-US" b="1" i="1" dirty="0">
                <a:ea typeface="Times New Roman"/>
                <a:cs typeface="Times New Roman"/>
              </a:rPr>
              <a:t>For whom is the DRE course intended </a:t>
            </a:r>
            <a:endParaRPr lang="en-US" dirty="0">
              <a:ea typeface="Times New Roman"/>
              <a:cs typeface="Times New Roman"/>
            </a:endParaRPr>
          </a:p>
          <a:p>
            <a:pPr marL="359051" indent="-359051">
              <a:buFont typeface="Symbol"/>
              <a:buChar char=""/>
            </a:pPr>
            <a:r>
              <a:rPr lang="en-US" b="1" i="1" dirty="0">
                <a:ea typeface="Times New Roman"/>
                <a:cs typeface="Times New Roman"/>
              </a:rPr>
              <a:t>How long is the training</a:t>
            </a:r>
            <a:endParaRPr lang="en-US" dirty="0">
              <a:ea typeface="Times New Roman"/>
              <a:cs typeface="Times New Roman"/>
            </a:endParaRPr>
          </a:p>
          <a:p>
            <a:pPr marL="359051" indent="-359051">
              <a:buFont typeface="Symbol"/>
              <a:buChar char=""/>
            </a:pPr>
            <a:r>
              <a:rPr lang="en-US" b="1" i="1" dirty="0">
                <a:ea typeface="Times New Roman"/>
                <a:cs typeface="Times New Roman"/>
              </a:rPr>
              <a:t>Classroom requirements</a:t>
            </a:r>
            <a:endParaRPr lang="en-US" dirty="0">
              <a:ea typeface="Times New Roman"/>
              <a:cs typeface="Times New Roman"/>
            </a:endParaRPr>
          </a:p>
          <a:p>
            <a:pPr marL="359051" indent="-359051">
              <a:buFont typeface="Symbol"/>
              <a:buChar char=""/>
            </a:pPr>
            <a:r>
              <a:rPr lang="en-US" b="1" i="1" dirty="0">
                <a:ea typeface="Times New Roman"/>
                <a:cs typeface="Times New Roman"/>
              </a:rPr>
              <a:t>Materials needed</a:t>
            </a:r>
            <a:endParaRPr lang="en-US" dirty="0">
              <a:ea typeface="Times New Roman"/>
              <a:cs typeface="Times New Roman"/>
            </a:endParaRPr>
          </a:p>
          <a:p>
            <a:pPr marL="359051" indent="-359051">
              <a:buFont typeface="Symbol"/>
              <a:buChar char=""/>
            </a:pPr>
            <a:r>
              <a:rPr lang="en-US" b="1" i="1" dirty="0">
                <a:ea typeface="Times New Roman"/>
                <a:cs typeface="Times New Roman"/>
              </a:rPr>
              <a:t>Requirements to pass the </a:t>
            </a:r>
            <a:r>
              <a:rPr lang="en-US" b="1" i="1" dirty="0" smtClean="0">
                <a:ea typeface="Times New Roman"/>
                <a:cs typeface="Times New Roman"/>
              </a:rPr>
              <a:t>course</a:t>
            </a:r>
          </a:p>
          <a:p>
            <a:pPr marL="0" indent="0">
              <a:buFont typeface="Symbol"/>
              <a:buNone/>
            </a:pPr>
            <a:endParaRPr lang="en-US" dirty="0">
              <a:ea typeface="Times New Roman"/>
              <a:cs typeface="Times New Roman"/>
            </a:endParaRPr>
          </a:p>
          <a:p>
            <a:pPr>
              <a:lnSpc>
                <a:spcPct val="115000"/>
              </a:lnSpc>
            </a:pPr>
            <a:r>
              <a:rPr lang="en-US" b="1" i="1" dirty="0">
                <a:ea typeface="Times New Roman"/>
                <a:cs typeface="Times New Roman"/>
              </a:rPr>
              <a:t>Key points to be elicited from the Instructor </a:t>
            </a:r>
            <a:r>
              <a:rPr lang="en-US" b="1" i="1" dirty="0" smtClean="0">
                <a:ea typeface="Times New Roman"/>
                <a:cs typeface="Times New Roman"/>
              </a:rPr>
              <a:t>Guide</a:t>
            </a:r>
            <a:r>
              <a:rPr lang="en-US" b="1" i="1" baseline="0" dirty="0" smtClean="0">
                <a:ea typeface="Times New Roman"/>
                <a:cs typeface="Times New Roman"/>
              </a:rPr>
              <a:t> </a:t>
            </a:r>
            <a:r>
              <a:rPr lang="en-US" b="1" i="1" dirty="0" smtClean="0">
                <a:ea typeface="Times New Roman"/>
                <a:cs typeface="Times New Roman"/>
              </a:rPr>
              <a:t>groups</a:t>
            </a:r>
            <a:endParaRPr lang="en-US" dirty="0">
              <a:ea typeface="Times New Roman"/>
              <a:cs typeface="Times New Roman"/>
            </a:endParaRPr>
          </a:p>
          <a:p>
            <a:pPr marL="359051" indent="-359051">
              <a:buFont typeface="Symbol"/>
              <a:buChar char=""/>
            </a:pPr>
            <a:r>
              <a:rPr lang="en-US" b="1" i="1" dirty="0">
                <a:ea typeface="Times New Roman"/>
                <a:cs typeface="Times New Roman"/>
              </a:rPr>
              <a:t>This information can be located in </a:t>
            </a:r>
            <a:r>
              <a:rPr lang="en-US" b="1" i="1" dirty="0" smtClean="0">
                <a:ea typeface="Times New Roman"/>
                <a:cs typeface="Times New Roman"/>
              </a:rPr>
              <a:t>the Appendices </a:t>
            </a:r>
            <a:r>
              <a:rPr lang="en-US" b="1" i="1" dirty="0">
                <a:ea typeface="Times New Roman"/>
                <a:cs typeface="Times New Roman"/>
              </a:rPr>
              <a:t>of </a:t>
            </a:r>
            <a:r>
              <a:rPr lang="en-US" b="1" i="1" dirty="0" smtClean="0">
                <a:ea typeface="Times New Roman"/>
                <a:cs typeface="Times New Roman"/>
              </a:rPr>
              <a:t>the DRE Course Administrator</a:t>
            </a:r>
            <a:r>
              <a:rPr lang="en-US" b="1" i="1" baseline="0" dirty="0" smtClean="0">
                <a:ea typeface="Times New Roman"/>
                <a:cs typeface="Times New Roman"/>
              </a:rPr>
              <a:t> </a:t>
            </a:r>
            <a:r>
              <a:rPr lang="en-US" b="1" i="1" dirty="0" smtClean="0">
                <a:ea typeface="Times New Roman"/>
                <a:cs typeface="Times New Roman"/>
              </a:rPr>
              <a:t>Guide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18</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3738317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685800" y="3886200"/>
            <a:ext cx="5852160" cy="4800600"/>
          </a:xfrm>
        </p:spPr>
        <p:txBody>
          <a:bodyPr/>
          <a:lstStyle/>
          <a:p>
            <a:pPr marL="239367" indent="-239367">
              <a:tabLst>
                <a:tab pos="6216894" algn="r"/>
              </a:tabLst>
            </a:pPr>
            <a:r>
              <a:rPr lang="en-US" b="1" cap="all" dirty="0" smtClean="0">
                <a:ea typeface="Times New Roman"/>
                <a:cs typeface="Calibri"/>
              </a:rPr>
              <a:t>G. </a:t>
            </a:r>
            <a:r>
              <a:rPr lang="en-US" b="1" u="sng" cap="all" dirty="0">
                <a:ea typeface="Times New Roman"/>
                <a:cs typeface="Calibri"/>
              </a:rPr>
              <a:t>Questions and/or concerns</a:t>
            </a:r>
          </a:p>
          <a:p>
            <a:pPr>
              <a:lnSpc>
                <a:spcPct val="115000"/>
              </a:lnSpc>
            </a:pPr>
            <a:endParaRPr lang="en-US" b="1" i="1" dirty="0" smtClean="0">
              <a:ea typeface="Times New Roman"/>
              <a:cs typeface="Times New Roman"/>
            </a:endParaRPr>
          </a:p>
          <a:p>
            <a:pPr>
              <a:lnSpc>
                <a:spcPct val="115000"/>
              </a:lnSpc>
            </a:pPr>
            <a:r>
              <a:rPr lang="en-US" b="1" i="1" dirty="0" smtClean="0">
                <a:ea typeface="Times New Roman"/>
                <a:cs typeface="Times New Roman"/>
              </a:rPr>
              <a:t>Solicit </a:t>
            </a:r>
            <a:r>
              <a:rPr lang="en-US" b="1" i="1" dirty="0">
                <a:ea typeface="Times New Roman"/>
                <a:cs typeface="Times New Roman"/>
              </a:rPr>
              <a:t>questions and comments from participants before </a:t>
            </a:r>
            <a:r>
              <a:rPr lang="en-US" b="1" i="1" dirty="0" smtClean="0">
                <a:ea typeface="Times New Roman"/>
                <a:cs typeface="Times New Roman"/>
              </a:rPr>
              <a:t>moving to</a:t>
            </a:r>
            <a:r>
              <a:rPr lang="en-US" b="1" i="1" baseline="0" dirty="0" smtClean="0">
                <a:ea typeface="Times New Roman"/>
                <a:cs typeface="Times New Roman"/>
              </a:rPr>
              <a:t> the next session</a:t>
            </a:r>
            <a:r>
              <a:rPr lang="en-US" b="1" i="1" dirty="0" smtClean="0">
                <a:ea typeface="Times New Roman"/>
                <a:cs typeface="Times New Roman"/>
              </a:rPr>
              <a:t>.</a:t>
            </a:r>
          </a:p>
          <a:p>
            <a:pPr>
              <a:lnSpc>
                <a:spcPct val="115000"/>
              </a:lnSpc>
            </a:pPr>
            <a:endParaRPr lang="en-US" b="1" i="1" dirty="0">
              <a:ea typeface="Times New Roman"/>
              <a:cs typeface="Times New Roman"/>
            </a:endParaRPr>
          </a:p>
          <a:p>
            <a:pPr lvl="0"/>
            <a:r>
              <a:rPr lang="en-US" dirty="0" smtClean="0"/>
              <a:t>__________________________________________________________________________</a:t>
            </a:r>
            <a:endParaRPr lang="en-US" dirty="0"/>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52639FD7-67F4-6F45-A24A-346351F4A82B}" type="slidenum">
              <a:rPr lang="en-US" smtClean="0"/>
              <a:t>19</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07806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457200" y="3886200"/>
            <a:ext cx="6400800" cy="4953000"/>
          </a:xfrm>
        </p:spPr>
        <p:txBody>
          <a:bodyPr/>
          <a:lstStyle/>
          <a:p>
            <a:r>
              <a:rPr lang="en-US" sz="1200" b="1" dirty="0"/>
              <a:t>Session </a:t>
            </a:r>
            <a:r>
              <a:rPr lang="en-US" sz="1200" b="1" dirty="0" smtClean="0"/>
              <a:t>4: The DRE Curriculum</a:t>
            </a:r>
            <a:r>
              <a:rPr lang="en-US" sz="1200" b="1" baseline="0" dirty="0" smtClean="0"/>
              <a:t> Package and Teaching Assignments</a:t>
            </a:r>
            <a:endParaRPr lang="en-US" sz="1200" b="1" dirty="0"/>
          </a:p>
          <a:p>
            <a:r>
              <a:rPr lang="en-US" sz="1200" dirty="0"/>
              <a:t>Estimated time for Session </a:t>
            </a:r>
            <a:r>
              <a:rPr lang="en-US" sz="1200" dirty="0" smtClean="0"/>
              <a:t>3: </a:t>
            </a:r>
            <a:r>
              <a:rPr lang="en-US" sz="1200" dirty="0"/>
              <a:t>2</a:t>
            </a:r>
            <a:r>
              <a:rPr lang="en-US" sz="1200" dirty="0" smtClean="0"/>
              <a:t> Hours </a:t>
            </a:r>
            <a:r>
              <a:rPr lang="en-US" sz="1200" dirty="0"/>
              <a:t>(depending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smtClean="0"/>
              <a:t>Describe the documents that make up a standard curriculum package</a:t>
            </a:r>
          </a:p>
          <a:p>
            <a:pPr marL="181240" indent="-181240">
              <a:buFont typeface="Arial" panose="020B0604020202020204" pitchFamily="34" charset="0"/>
              <a:buChar char="•"/>
            </a:pPr>
            <a:r>
              <a:rPr lang="en-US" sz="1200" dirty="0" smtClean="0"/>
              <a:t>Describe the content and format of the lesson plans for the DRE School</a:t>
            </a:r>
            <a:endParaRPr lang="en-US" sz="1200" dirty="0"/>
          </a:p>
          <a:p>
            <a:endParaRPr lang="en-US" sz="1200" b="1" dirty="0"/>
          </a:p>
          <a:p>
            <a:r>
              <a:rPr lang="en-US" sz="1200" b="1" dirty="0"/>
              <a:t>Contents</a:t>
            </a:r>
            <a:endParaRPr lang="en-US" sz="1200" dirty="0"/>
          </a:p>
          <a:p>
            <a:pPr marL="543719" indent="-543719">
              <a:buFont typeface="+mj-lt"/>
              <a:buAutoNum type="alphaUcPeriod"/>
            </a:pPr>
            <a:r>
              <a:rPr lang="en-US" dirty="0" smtClean="0"/>
              <a:t>The DRE Curriculum</a:t>
            </a:r>
            <a:r>
              <a:rPr lang="en-US" baseline="0" dirty="0" smtClean="0"/>
              <a:t> Package</a:t>
            </a:r>
          </a:p>
          <a:p>
            <a:pPr marL="543719" indent="-543719">
              <a:buFont typeface="+mj-lt"/>
              <a:buAutoNum type="alphaUcPeriod"/>
            </a:pPr>
            <a:r>
              <a:rPr lang="en-US" baseline="0" dirty="0" smtClean="0"/>
              <a:t>Overview of the DRE School</a:t>
            </a:r>
          </a:p>
          <a:p>
            <a:pPr marL="543719" indent="-543719">
              <a:buFont typeface="+mj-lt"/>
              <a:buAutoNum type="alphaUcPeriod"/>
            </a:pPr>
            <a:r>
              <a:rPr lang="en-US" baseline="0" dirty="0" smtClean="0"/>
              <a:t>Purposes of the Lesson Plans</a:t>
            </a:r>
          </a:p>
          <a:p>
            <a:pPr marL="543719" indent="-543719">
              <a:buFont typeface="+mj-lt"/>
              <a:buAutoNum type="alphaUcPeriod"/>
            </a:pPr>
            <a:r>
              <a:rPr lang="en-US" baseline="0" dirty="0" smtClean="0"/>
              <a:t>How to Use the Lesson Plans</a:t>
            </a:r>
          </a:p>
          <a:p>
            <a:pPr marL="543719" indent="-543719">
              <a:buFont typeface="+mj-lt"/>
              <a:buAutoNum type="alphaUcPeriod"/>
            </a:pPr>
            <a:r>
              <a:rPr lang="en-US" baseline="0" dirty="0" smtClean="0"/>
              <a:t>Outlines</a:t>
            </a:r>
          </a:p>
          <a:p>
            <a:pPr marL="543719" indent="-543719">
              <a:buFont typeface="+mj-lt"/>
              <a:buAutoNum type="alphaUcPeriod"/>
            </a:pPr>
            <a:r>
              <a:rPr lang="en-US" baseline="0" dirty="0" smtClean="0"/>
              <a:t>Questions and/or Concerns</a:t>
            </a:r>
            <a:endParaRPr lang="en-US" dirty="0" smtClean="0"/>
          </a:p>
          <a:p>
            <a:r>
              <a:rPr lang="en-US" sz="1200" cap="all" dirty="0"/>
              <a:t> </a:t>
            </a:r>
          </a:p>
          <a:p>
            <a:r>
              <a:rPr lang="en-US" sz="1200" b="1" dirty="0"/>
              <a:t>Materials</a:t>
            </a:r>
          </a:p>
          <a:p>
            <a:r>
              <a:rPr lang="en-US" sz="1200" dirty="0"/>
              <a:t>Presentation slides</a:t>
            </a:r>
          </a:p>
          <a:p>
            <a:r>
              <a:rPr lang="en-US" sz="1200" dirty="0"/>
              <a:t>Easel/Easel pad</a:t>
            </a:r>
          </a:p>
          <a:p>
            <a:r>
              <a:rPr lang="en-US" sz="1200" dirty="0"/>
              <a:t>Markers</a:t>
            </a:r>
          </a:p>
          <a:p>
            <a:r>
              <a:rPr lang="en-US" sz="1200" dirty="0"/>
              <a:t>DRE Instructor Guide</a:t>
            </a:r>
          </a:p>
          <a:p>
            <a:r>
              <a:rPr lang="en-US" sz="1200" baseline="0" dirty="0" smtClean="0"/>
              <a:t>Teaching Assignments</a:t>
            </a:r>
            <a:endParaRPr lang="en-US" sz="1200" dirty="0"/>
          </a:p>
          <a:p>
            <a:endParaRPr lang="en-US" sz="1200" dirty="0"/>
          </a:p>
          <a:p>
            <a:r>
              <a:rPr lang="en-US" sz="1200" dirty="0"/>
              <a:t> </a:t>
            </a:r>
            <a:r>
              <a:rPr lang="en-US" sz="1200" b="1" i="1" dirty="0" smtClean="0"/>
              <a:t>Instructional </a:t>
            </a:r>
            <a:r>
              <a:rPr lang="en-US" sz="1200" b="1" i="1" dirty="0"/>
              <a:t>Notes are presented in bold italic throughout the sessions. </a:t>
            </a:r>
            <a:endParaRPr lang="en-US" sz="1200" dirty="0"/>
          </a:p>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8" name="Header Placeholder 7"/>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6" name="Footer Placeholder 5"/>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0388" y="720725"/>
            <a:ext cx="3656012" cy="2743200"/>
          </a:xfrm>
        </p:spPr>
      </p:sp>
      <p:sp>
        <p:nvSpPr>
          <p:cNvPr id="3" name="Notes Placeholder 2"/>
          <p:cNvSpPr>
            <a:spLocks noGrp="1"/>
          </p:cNvSpPr>
          <p:nvPr>
            <p:ph type="body" idx="1"/>
          </p:nvPr>
        </p:nvSpPr>
        <p:spPr>
          <a:xfrm>
            <a:off x="685800" y="3886200"/>
            <a:ext cx="5852160" cy="5029200"/>
          </a:xfrm>
        </p:spPr>
        <p:txBody>
          <a:bodyPr/>
          <a:lstStyle/>
          <a:p>
            <a:r>
              <a:rPr lang="en-US" sz="1200" b="1" dirty="0"/>
              <a:t>Session </a:t>
            </a:r>
            <a:r>
              <a:rPr lang="en-US" sz="1200" b="1" dirty="0" smtClean="0"/>
              <a:t>4: The DRE Curriculum Package and Teaching Assignments</a:t>
            </a:r>
            <a:endParaRPr lang="en-US" sz="1200" dirty="0"/>
          </a:p>
          <a:p>
            <a:endParaRPr lang="en-US" sz="1200" b="1" i="1" dirty="0"/>
          </a:p>
          <a:p>
            <a:r>
              <a:rPr lang="en-US" sz="1200" b="1" i="1" dirty="0"/>
              <a:t>Estimated Time for Session </a:t>
            </a:r>
            <a:r>
              <a:rPr lang="en-US" sz="1200" b="1" i="1" dirty="0" smtClean="0"/>
              <a:t>4: </a:t>
            </a:r>
            <a:r>
              <a:rPr lang="en-US" sz="1200" b="1" i="1" dirty="0"/>
              <a:t>2</a:t>
            </a:r>
            <a:r>
              <a:rPr lang="en-US" sz="1200" b="1" i="1" dirty="0" smtClean="0"/>
              <a:t> Hours</a:t>
            </a:r>
            <a:endParaRPr lang="en-US" sz="1200" dirty="0"/>
          </a:p>
          <a:p>
            <a:endParaRPr lang="en-US" sz="1200" b="1" i="1" dirty="0"/>
          </a:p>
          <a:p>
            <a:r>
              <a:rPr lang="en-US" sz="1200" b="1" i="1" dirty="0"/>
              <a:t>Materials </a:t>
            </a:r>
            <a:endParaRPr lang="en-US" sz="1200" dirty="0"/>
          </a:p>
          <a:p>
            <a:pPr marL="181240" indent="-181240">
              <a:buFont typeface="Arial" panose="020B0604020202020204" pitchFamily="34" charset="0"/>
              <a:buChar char="•"/>
            </a:pPr>
            <a:r>
              <a:rPr lang="en-US" sz="1200" b="1" i="1" dirty="0"/>
              <a:t>Presentation slides</a:t>
            </a:r>
          </a:p>
          <a:p>
            <a:pPr marL="181240" indent="-181240">
              <a:buFont typeface="Arial" panose="020B0604020202020204" pitchFamily="34" charset="0"/>
              <a:buChar char="•"/>
            </a:pPr>
            <a:r>
              <a:rPr lang="en-US" sz="1200" b="1" i="1" dirty="0"/>
              <a:t>Easel/Easel pad</a:t>
            </a:r>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DRE Instructor </a:t>
            </a:r>
            <a:r>
              <a:rPr lang="en-US" sz="1200" b="1" i="1" dirty="0" smtClean="0"/>
              <a:t>Guide</a:t>
            </a:r>
          </a:p>
          <a:p>
            <a:pPr marL="181240" indent="-181240">
              <a:buFont typeface="Arial" panose="020B0604020202020204" pitchFamily="34" charset="0"/>
              <a:buChar char="•"/>
            </a:pPr>
            <a:r>
              <a:rPr lang="en-US" sz="1200" b="1" i="1" baseline="0" dirty="0" smtClean="0"/>
              <a:t>Teaching Assignments</a:t>
            </a:r>
            <a:endParaRPr lang="en-US" sz="1200" dirty="0"/>
          </a:p>
          <a:p>
            <a:pPr marL="181240" indent="-181240">
              <a:buFont typeface="Arial" panose="020B0604020202020204" pitchFamily="34" charset="0"/>
              <a:buChar char="•"/>
            </a:pPr>
            <a:r>
              <a:rPr lang="en-US" sz="1200" b="1" i="1" dirty="0" smtClean="0"/>
              <a:t>Computer </a:t>
            </a:r>
            <a:r>
              <a:rPr lang="en-US" sz="1200" b="1" i="1" dirty="0"/>
              <a:t>speakers (for embedded videos) </a:t>
            </a:r>
            <a:endParaRPr lang="en-US" sz="1200" b="1" i="1" dirty="0" smtClean="0"/>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pPr lvl="0"/>
            <a:endParaRPr lang="en-US" sz="1200" dirty="0"/>
          </a:p>
          <a:p>
            <a:pPr lvl="0"/>
            <a:r>
              <a:rPr lang="en-US" sz="1200" dirty="0"/>
              <a:t>__________________________________________________________________________</a:t>
            </a:r>
          </a:p>
          <a:p>
            <a:endParaRPr lang="en-US" sz="1200"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719138"/>
            <a:ext cx="3657600" cy="2743200"/>
          </a:xfrm>
        </p:spPr>
      </p:sp>
      <p:sp>
        <p:nvSpPr>
          <p:cNvPr id="3" name="Notes Placeholder 2"/>
          <p:cNvSpPr>
            <a:spLocks noGrp="1"/>
          </p:cNvSpPr>
          <p:nvPr>
            <p:ph type="body" idx="1"/>
          </p:nvPr>
        </p:nvSpPr>
        <p:spPr>
          <a:xfrm>
            <a:off x="762000" y="3886200"/>
            <a:ext cx="5852160" cy="4953000"/>
          </a:xfrm>
        </p:spPr>
        <p:txBody>
          <a:bodyPr/>
          <a:lstStyle/>
          <a:p>
            <a:r>
              <a:rPr lang="en-US" b="1" u="sng" dirty="0">
                <a:ea typeface="Times New Roman"/>
                <a:cs typeface="Times New Roman"/>
              </a:rPr>
              <a:t>Session Objectives </a:t>
            </a:r>
            <a:endParaRPr lang="en-US" dirty="0">
              <a:ea typeface="Times New Roman"/>
              <a:cs typeface="Times New Roman"/>
            </a:endParaRPr>
          </a:p>
          <a:p>
            <a:endParaRPr lang="en-US" dirty="0" smtClean="0">
              <a:ea typeface="Times New Roman"/>
              <a:cs typeface="Times New Roman"/>
            </a:endParaRPr>
          </a:p>
          <a:p>
            <a:r>
              <a:rPr lang="en-US" dirty="0" smtClean="0">
                <a:ea typeface="Times New Roman"/>
                <a:cs typeface="Times New Roman"/>
              </a:rPr>
              <a:t>At </a:t>
            </a:r>
            <a:r>
              <a:rPr lang="en-US" dirty="0">
                <a:ea typeface="Times New Roman"/>
                <a:cs typeface="Times New Roman"/>
              </a:rPr>
              <a:t>the conclusion of this session, participants should be able to</a:t>
            </a:r>
            <a:r>
              <a:rPr lang="en-US" dirty="0" smtClean="0">
                <a:ea typeface="Times New Roman"/>
                <a:cs typeface="Times New Roman"/>
              </a:rPr>
              <a:t>:</a:t>
            </a:r>
          </a:p>
          <a:p>
            <a:endParaRPr lang="en-US" dirty="0">
              <a:ea typeface="Times New Roman"/>
              <a:cs typeface="Times New Roman"/>
            </a:endParaRPr>
          </a:p>
          <a:p>
            <a:pPr marL="359051" indent="-359051">
              <a:buFont typeface="Symbol"/>
              <a:buChar char=""/>
            </a:pPr>
            <a:r>
              <a:rPr lang="en-US" dirty="0">
                <a:ea typeface="Times New Roman"/>
                <a:cs typeface="Times New Roman"/>
              </a:rPr>
              <a:t>Describe the documents that make up a standard curriculum package</a:t>
            </a:r>
          </a:p>
          <a:p>
            <a:pPr marL="359051" indent="-359051">
              <a:buFont typeface="Symbol"/>
              <a:buChar char=""/>
            </a:pPr>
            <a:r>
              <a:rPr lang="en-US" dirty="0">
                <a:ea typeface="Times New Roman"/>
                <a:cs typeface="Times New Roman"/>
              </a:rPr>
              <a:t>Describe the content and format of the lesson plans for the </a:t>
            </a:r>
            <a:r>
              <a:rPr lang="en-US" dirty="0" smtClean="0">
                <a:ea typeface="Times New Roman"/>
                <a:cs typeface="Times New Roman"/>
              </a:rPr>
              <a:t>DRE School</a:t>
            </a:r>
          </a:p>
          <a:p>
            <a:pPr marL="359051" indent="-359051">
              <a:buFont typeface="Symbol"/>
              <a:buChar char=""/>
            </a:pPr>
            <a:endParaRPr lang="en-US" dirty="0">
              <a:ea typeface="Times New Roman"/>
              <a:cs typeface="Times New Roman"/>
            </a:endParaRPr>
          </a:p>
          <a:p>
            <a:pPr lvl="0"/>
            <a:r>
              <a:rPr lang="en-US" dirty="0" smtClean="0"/>
              <a:t>__________________________________________________________________________</a:t>
            </a:r>
            <a:endParaRPr lang="en-US" dirty="0"/>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4</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320130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762000" y="3962400"/>
            <a:ext cx="5852160" cy="4876800"/>
          </a:xfrm>
        </p:spPr>
        <p:txBody>
          <a:bodyPr/>
          <a:lstStyle/>
          <a:p>
            <a:pPr marL="239367" indent="-239367">
              <a:tabLst>
                <a:tab pos="6216894" algn="r"/>
              </a:tabLst>
            </a:pPr>
            <a:r>
              <a:rPr lang="en-US" b="1" cap="all" dirty="0" smtClean="0">
                <a:ea typeface="Times New Roman"/>
                <a:cs typeface="Calibri"/>
              </a:rPr>
              <a:t>A. </a:t>
            </a:r>
            <a:r>
              <a:rPr lang="en-US" b="1" u="sng" cap="all" dirty="0">
                <a:ea typeface="Times New Roman"/>
                <a:cs typeface="Calibri"/>
              </a:rPr>
              <a:t>The </a:t>
            </a:r>
            <a:r>
              <a:rPr lang="en-US" b="1" u="sng" cap="all" dirty="0" smtClean="0">
                <a:ea typeface="Times New Roman"/>
                <a:cs typeface="Calibri"/>
              </a:rPr>
              <a:t>DRE </a:t>
            </a:r>
            <a:r>
              <a:rPr lang="en-US" b="1" u="sng" cap="all" dirty="0">
                <a:ea typeface="Times New Roman"/>
                <a:cs typeface="Calibri"/>
              </a:rPr>
              <a:t>Curriculum Package</a:t>
            </a:r>
            <a:endParaRPr lang="en-US" cap="all" dirty="0">
              <a:ea typeface="Times New Roman"/>
              <a:cs typeface="Calibri"/>
            </a:endParaRPr>
          </a:p>
          <a:p>
            <a:endParaRPr lang="en-US" b="1" i="1" dirty="0" smtClean="0">
              <a:ea typeface="Times New Roman"/>
              <a:cs typeface="Times New Roman"/>
            </a:endParaRPr>
          </a:p>
          <a:p>
            <a:r>
              <a:rPr lang="en-US" b="1" i="1" dirty="0" smtClean="0">
                <a:ea typeface="Times New Roman"/>
                <a:cs typeface="Times New Roman"/>
              </a:rPr>
              <a:t>A </a:t>
            </a:r>
            <a:r>
              <a:rPr lang="en-US" b="1" i="1" dirty="0">
                <a:ea typeface="Times New Roman"/>
                <a:cs typeface="Times New Roman"/>
              </a:rPr>
              <a:t>complete curriculum, or course of instruction, has been prepared for DRE training.</a:t>
            </a:r>
            <a:endParaRPr lang="en-US" dirty="0">
              <a:ea typeface="Times New Roman"/>
              <a:cs typeface="Times New Roman"/>
            </a:endParaRPr>
          </a:p>
          <a:p>
            <a:endParaRPr lang="en-US" dirty="0" smtClean="0">
              <a:ea typeface="Times New Roman"/>
              <a:cs typeface="Times New Roman"/>
            </a:endParaRPr>
          </a:p>
          <a:p>
            <a:r>
              <a:rPr lang="en-US" dirty="0" smtClean="0">
                <a:ea typeface="Times New Roman"/>
                <a:cs typeface="Times New Roman"/>
              </a:rPr>
              <a:t>The DRE </a:t>
            </a:r>
            <a:r>
              <a:rPr lang="en-US" dirty="0">
                <a:ea typeface="Times New Roman"/>
                <a:cs typeface="Times New Roman"/>
              </a:rPr>
              <a:t>course spans </a:t>
            </a:r>
            <a:r>
              <a:rPr lang="en-US" dirty="0" smtClean="0">
                <a:ea typeface="Times New Roman"/>
                <a:cs typeface="Times New Roman"/>
              </a:rPr>
              <a:t>nine </a:t>
            </a:r>
            <a:r>
              <a:rPr lang="en-US" dirty="0">
                <a:ea typeface="Times New Roman"/>
                <a:cs typeface="Times New Roman"/>
              </a:rPr>
              <a:t>full days; </a:t>
            </a:r>
            <a:r>
              <a:rPr lang="en-US" dirty="0" smtClean="0">
                <a:ea typeface="Times New Roman"/>
                <a:cs typeface="Times New Roman"/>
              </a:rPr>
              <a:t>two </a:t>
            </a:r>
            <a:r>
              <a:rPr lang="en-US" dirty="0">
                <a:ea typeface="Times New Roman"/>
                <a:cs typeface="Times New Roman"/>
              </a:rPr>
              <a:t>days for the Pre-School and </a:t>
            </a:r>
            <a:r>
              <a:rPr lang="en-US" dirty="0" smtClean="0">
                <a:ea typeface="Times New Roman"/>
                <a:cs typeface="Times New Roman"/>
              </a:rPr>
              <a:t>seven </a:t>
            </a:r>
            <a:r>
              <a:rPr lang="en-US" dirty="0">
                <a:ea typeface="Times New Roman"/>
                <a:cs typeface="Times New Roman"/>
              </a:rPr>
              <a:t>days for the DRE School. </a:t>
            </a:r>
            <a:endParaRPr lang="en-US" dirty="0" smtClean="0">
              <a:ea typeface="Times New Roman"/>
              <a:cs typeface="Times New Roman"/>
            </a:endParaRP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5</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3531192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760470"/>
            <a:ext cx="6421120" cy="5264658"/>
          </a:xfrm>
        </p:spPr>
        <p:txBody>
          <a:bodyPr/>
          <a:lstStyle/>
          <a:p>
            <a:r>
              <a:rPr lang="en-US" sz="1200" b="1" cap="all" dirty="0"/>
              <a:t>B. </a:t>
            </a:r>
            <a:r>
              <a:rPr lang="en-US" sz="1200" b="1" u="sng" cap="all" dirty="0"/>
              <a:t>Overview of the DRE School</a:t>
            </a:r>
          </a:p>
          <a:p>
            <a:endParaRPr lang="en-US" sz="1200" b="1" cap="all" dirty="0"/>
          </a:p>
          <a:p>
            <a:pPr marL="181240" indent="-181240">
              <a:buFont typeface="Arial" panose="020B0604020202020204" pitchFamily="34" charset="0"/>
              <a:buChar char="•"/>
            </a:pPr>
            <a:r>
              <a:rPr lang="en-US" sz="1200" b="1" dirty="0"/>
              <a:t>For whom is the DRE training intended?  </a:t>
            </a:r>
            <a:r>
              <a:rPr lang="en-US" sz="1200" dirty="0"/>
              <a:t>The course is designed for law enforcement candidates who have been selected to serve as DREs.</a:t>
            </a:r>
          </a:p>
          <a:p>
            <a:pPr marL="181240" indent="-181240">
              <a:buFont typeface="Arial" panose="020B0604020202020204" pitchFamily="34" charset="0"/>
              <a:buChar char="•"/>
            </a:pPr>
            <a:r>
              <a:rPr lang="en-US" sz="1200" b="1" dirty="0"/>
              <a:t>What is the purpose of the training? </a:t>
            </a:r>
            <a:r>
              <a:rPr lang="en-US" sz="1200" dirty="0"/>
              <a:t>The ultimate goal of this course is to help prevent crashes, deaths, and injuries by improving enforcement of drug-impaired driving violations. It is not exactly clear how many drug-impaired drivers are on our nation's roads or how many crashes they cause. But even the most conservative estimates indicate </a:t>
            </a:r>
            <a:r>
              <a:rPr lang="en-US" sz="1200" dirty="0" smtClean="0"/>
              <a:t>these </a:t>
            </a:r>
            <a:r>
              <a:rPr lang="en-US" sz="1200" dirty="0"/>
              <a:t>drivers kill thousands of Americans and injure at least tens of thousands of others each year.</a:t>
            </a:r>
          </a:p>
          <a:p>
            <a:pPr marL="181240" indent="-181240">
              <a:buFont typeface="Arial" panose="020B0604020202020204" pitchFamily="34" charset="0"/>
              <a:buChar char="•"/>
            </a:pPr>
            <a:r>
              <a:rPr lang="en-US" sz="1200" b="1" dirty="0"/>
              <a:t>What will the participants get out of the training? </a:t>
            </a:r>
            <a:r>
              <a:rPr lang="en-US" sz="1200" dirty="0"/>
              <a:t>The participant who successfully completes this phase of DRE training will be able to...</a:t>
            </a:r>
          </a:p>
          <a:p>
            <a:pPr marL="664546" lvl="1" indent="-181240">
              <a:buFont typeface="Courier New" panose="02070309020205020404" pitchFamily="49" charset="0"/>
              <a:buChar char="o"/>
            </a:pPr>
            <a:r>
              <a:rPr lang="en-US" sz="1200" dirty="0"/>
              <a:t>Distinguish if an individual is under the influence of a drug or drugs other than alcohol, or under the combined influence of alcohol and other drugs, or suffering from some injury or illness that produces signs similar to alcohol/drug impairment</a:t>
            </a:r>
          </a:p>
          <a:p>
            <a:pPr marL="664546" lvl="1" indent="-181240">
              <a:buFont typeface="Courier New" panose="02070309020205020404" pitchFamily="49" charset="0"/>
              <a:buChar char="o"/>
            </a:pPr>
            <a:r>
              <a:rPr lang="en-US" sz="1200" dirty="0"/>
              <a:t>Identify the broad category or categories of drugs inducing the observable signs of impairment </a:t>
            </a:r>
          </a:p>
          <a:p>
            <a:pPr marL="664546" lvl="1" indent="-181240">
              <a:buFont typeface="Courier New" panose="02070309020205020404" pitchFamily="49" charset="0"/>
              <a:buChar char="o"/>
            </a:pPr>
            <a:r>
              <a:rPr lang="en-US" sz="1200" dirty="0" smtClean="0"/>
              <a:t>Progress to the certification</a:t>
            </a:r>
            <a:r>
              <a:rPr lang="en-US" sz="1200" baseline="0" dirty="0" smtClean="0"/>
              <a:t> phase of the training</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6</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406400" y="3760470"/>
            <a:ext cx="6421120" cy="5264658"/>
          </a:xfrm>
        </p:spPr>
        <p:txBody>
          <a:bodyPr/>
          <a:lstStyle/>
          <a:p>
            <a:r>
              <a:rPr lang="en-US" sz="1200" b="1" cap="all" dirty="0"/>
              <a:t>B. </a:t>
            </a:r>
            <a:r>
              <a:rPr lang="en-US" sz="1200" b="1" u="sng" cap="all" dirty="0"/>
              <a:t>Overview of the DRE School</a:t>
            </a:r>
          </a:p>
          <a:p>
            <a:endParaRPr lang="en-US" sz="1200" b="1" cap="all" dirty="0"/>
          </a:p>
          <a:p>
            <a:pPr marL="181240" indent="-181240">
              <a:buFont typeface="Arial" panose="020B0604020202020204" pitchFamily="34" charset="0"/>
              <a:buChar char="•"/>
            </a:pPr>
            <a:r>
              <a:rPr lang="en-US" sz="1200" b="1" dirty="0" smtClean="0"/>
              <a:t>What </a:t>
            </a:r>
            <a:r>
              <a:rPr lang="en-US" sz="1200" b="1" dirty="0"/>
              <a:t>subject matter does the course cover?</a:t>
            </a:r>
            <a:r>
              <a:rPr lang="en-US" sz="1200" dirty="0"/>
              <a:t>  The course focuses primarily on two broad topics:</a:t>
            </a:r>
          </a:p>
          <a:p>
            <a:pPr marL="664546" lvl="1" indent="-181240">
              <a:buFont typeface="Courier New" panose="02070309020205020404" pitchFamily="49" charset="0"/>
              <a:buChar char="o"/>
            </a:pPr>
            <a:r>
              <a:rPr lang="en-US" sz="1200" dirty="0"/>
              <a:t>The examinations, observations, measurements, etc. that constitute the DRE procedures</a:t>
            </a:r>
          </a:p>
          <a:p>
            <a:pPr marL="664546" lvl="1" indent="-181240">
              <a:buFont typeface="Courier New" panose="02070309020205020404" pitchFamily="49" charset="0"/>
              <a:buChar char="o"/>
            </a:pPr>
            <a:r>
              <a:rPr lang="en-US" sz="1200" dirty="0"/>
              <a:t>The nature, effects, signs, and symptoms of each of the seven categories of drugs and of the combination of the categories</a:t>
            </a:r>
          </a:p>
          <a:p>
            <a:pPr marL="181240" indent="-181240">
              <a:buFont typeface="Arial" panose="020B0604020202020204" pitchFamily="34" charset="0"/>
              <a:buChar char="•"/>
            </a:pPr>
            <a:r>
              <a:rPr lang="en-US" sz="1200" b="1" dirty="0"/>
              <a:t>What activities take place during the training?  </a:t>
            </a:r>
            <a:r>
              <a:rPr lang="en-US" sz="1200" dirty="0"/>
              <a:t>Formal presentations, or lectures, occupy approximately one-half of the course.  Most of the remainder of the course is devoted to demonstrations and hands-on practice of the DRE procedures</a:t>
            </a:r>
          </a:p>
          <a:p>
            <a:pPr marL="181240" indent="-181240">
              <a:buFont typeface="Arial" panose="020B0604020202020204" pitchFamily="34" charset="0"/>
              <a:buChar char="•"/>
            </a:pPr>
            <a:r>
              <a:rPr lang="en-US" sz="1200" b="1" dirty="0"/>
              <a:t>How long does the training take?  </a:t>
            </a:r>
            <a:r>
              <a:rPr lang="en-US" sz="1200" dirty="0"/>
              <a:t>This classroom training course occupies seven training days. A typical schedule calls for each day to begin at 8 am and conclude at 5 pm.  A </a:t>
            </a:r>
            <a:r>
              <a:rPr lang="en-US" sz="1200" dirty="0" smtClean="0"/>
              <a:t>one-hour </a:t>
            </a:r>
            <a:r>
              <a:rPr lang="en-US" sz="1200" dirty="0"/>
              <a:t>lunch period and hourly breaks of 10 minutes are accommodated in that schedule</a:t>
            </a:r>
            <a:r>
              <a:rPr lang="en-US" sz="1200" dirty="0" smtClean="0"/>
              <a:t>.</a:t>
            </a:r>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b="1" i="1" dirty="0"/>
          </a:p>
          <a:p>
            <a:r>
              <a:rPr lang="en-US" sz="1200" b="1" i="1" dirty="0" smtClean="0"/>
              <a:t>_________________________________________________________________________________</a:t>
            </a:r>
            <a:endParaRPr lang="en-US" sz="1200" b="1" i="1" dirty="0"/>
          </a:p>
          <a:p>
            <a:endParaRPr lang="en-US" sz="1200" b="1" i="1" dirty="0"/>
          </a:p>
          <a:p>
            <a:r>
              <a:rPr lang="en-US" sz="1200" b="1" i="1" dirty="0" smtClean="0"/>
              <a:t>_________________________________________________________________________________</a:t>
            </a:r>
            <a:endParaRPr lang="en-US" sz="1200" dirty="0"/>
          </a:p>
          <a:p>
            <a:endParaRPr lang="en-US" sz="1200" dirty="0"/>
          </a:p>
        </p:txBody>
      </p:sp>
      <p:sp>
        <p:nvSpPr>
          <p:cNvPr id="6" name="Slide Number Placeholder 5"/>
          <p:cNvSpPr>
            <a:spLocks noGrp="1"/>
          </p:cNvSpPr>
          <p:nvPr>
            <p:ph type="sldNum" sz="quarter" idx="12"/>
          </p:nvPr>
        </p:nvSpPr>
        <p:spPr/>
        <p:txBody>
          <a:bodyPr/>
          <a:lstStyle/>
          <a:p>
            <a:r>
              <a:rPr lang="en-US"/>
              <a:t>Page </a:t>
            </a:r>
            <a:fld id="{AED10D12-2569-4B27-B139-281FE96BCF92}" type="slidenum">
              <a:rPr lang="en-US" smtClean="0"/>
              <a:pPr/>
              <a:t>7</a:t>
            </a:fld>
            <a:endParaRPr lang="en-US" dirty="0"/>
          </a:p>
        </p:txBody>
      </p:sp>
      <p:sp>
        <p:nvSpPr>
          <p:cNvPr id="7" name="Header Placeholder 6"/>
          <p:cNvSpPr>
            <a:spLocks noGrp="1"/>
          </p:cNvSpPr>
          <p:nvPr>
            <p:ph type="hdr" sz="quarter" idx="13"/>
          </p:nvPr>
        </p:nvSpPr>
        <p:spPr/>
        <p:txBody>
          <a:bodyPr/>
          <a:lstStyle/>
          <a:p>
            <a:r>
              <a:rPr lang="en-US"/>
              <a:t>Drug Recognition Expert</a:t>
            </a:r>
          </a:p>
          <a:p>
            <a:r>
              <a:rPr lang="en-US"/>
              <a:t>Instructor Development Course</a:t>
            </a:r>
            <a:endParaRPr lang="en-US" dirty="0"/>
          </a:p>
        </p:txBody>
      </p:sp>
      <p:sp>
        <p:nvSpPr>
          <p:cNvPr id="5" name="Footer Placeholder 4"/>
          <p:cNvSpPr>
            <a:spLocks noGrp="1"/>
          </p:cNvSpPr>
          <p:nvPr>
            <p:ph type="ftr" sz="quarter" idx="14"/>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13530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685800" y="3886200"/>
            <a:ext cx="5852160" cy="5105400"/>
          </a:xfrm>
        </p:spPr>
        <p:txBody>
          <a:bodyPr/>
          <a:lstStyle/>
          <a:p>
            <a:r>
              <a:rPr lang="en-US" b="1" i="1" dirty="0">
                <a:ea typeface="Times New Roman"/>
                <a:cs typeface="Times New Roman"/>
              </a:rPr>
              <a:t>Point out </a:t>
            </a:r>
            <a:r>
              <a:rPr lang="en-US" b="1" i="1" dirty="0" smtClean="0">
                <a:ea typeface="Times New Roman"/>
                <a:cs typeface="Times New Roman"/>
              </a:rPr>
              <a:t>an Instructor Guide </a:t>
            </a:r>
            <a:r>
              <a:rPr lang="en-US" b="1" i="1" dirty="0">
                <a:ea typeface="Times New Roman"/>
                <a:cs typeface="Times New Roman"/>
              </a:rPr>
              <a:t>has been prepared for the course.</a:t>
            </a:r>
            <a:endParaRPr lang="en-US" dirty="0">
              <a:ea typeface="Times New Roman"/>
              <a:cs typeface="Times New Roman"/>
            </a:endParaRPr>
          </a:p>
          <a:p>
            <a:endParaRPr lang="en-US" dirty="0" smtClean="0">
              <a:ea typeface="Times New Roman"/>
              <a:cs typeface="Times New Roman"/>
            </a:endParaRPr>
          </a:p>
          <a:p>
            <a:r>
              <a:rPr lang="en-US" dirty="0" smtClean="0">
                <a:ea typeface="Times New Roman"/>
                <a:cs typeface="Times New Roman"/>
              </a:rPr>
              <a:t>The Instructor </a:t>
            </a:r>
            <a:r>
              <a:rPr lang="en-US" dirty="0">
                <a:ea typeface="Times New Roman"/>
                <a:cs typeface="Times New Roman"/>
              </a:rPr>
              <a:t>Guide contains three things</a:t>
            </a:r>
            <a:r>
              <a:rPr lang="en-US" dirty="0" smtClean="0">
                <a:ea typeface="Times New Roman"/>
                <a:cs typeface="Times New Roman"/>
              </a:rPr>
              <a:t>:</a:t>
            </a:r>
          </a:p>
          <a:p>
            <a:endParaRPr lang="en-US" dirty="0">
              <a:ea typeface="Times New Roman"/>
              <a:cs typeface="Times New Roman"/>
            </a:endParaRPr>
          </a:p>
          <a:p>
            <a:pPr marL="359051" indent="-359051">
              <a:buFont typeface="Symbol"/>
              <a:buChar char=""/>
            </a:pPr>
            <a:r>
              <a:rPr lang="en-US" dirty="0" smtClean="0">
                <a:ea typeface="Times New Roman"/>
                <a:cs typeface="Times New Roman"/>
              </a:rPr>
              <a:t>Administrator </a:t>
            </a:r>
            <a:r>
              <a:rPr lang="en-US" dirty="0">
                <a:ea typeface="Times New Roman"/>
                <a:cs typeface="Times New Roman"/>
              </a:rPr>
              <a:t>Guide</a:t>
            </a:r>
          </a:p>
          <a:p>
            <a:pPr marL="359051" indent="-359051">
              <a:buFont typeface="Symbol"/>
              <a:buChar char=""/>
            </a:pPr>
            <a:r>
              <a:rPr lang="en-US" dirty="0">
                <a:ea typeface="Times New Roman"/>
                <a:cs typeface="Times New Roman"/>
              </a:rPr>
              <a:t>Lesson Plans</a:t>
            </a:r>
          </a:p>
          <a:p>
            <a:pPr marL="359051" indent="-359051">
              <a:buFont typeface="Symbol"/>
              <a:buChar char=""/>
            </a:pPr>
            <a:r>
              <a:rPr lang="en-US" dirty="0" smtClean="0">
                <a:ea typeface="Times New Roman"/>
                <a:cs typeface="Times New Roman"/>
              </a:rPr>
              <a:t>Visuals</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8</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229261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719138"/>
            <a:ext cx="3657600" cy="2743200"/>
          </a:xfrm>
        </p:spPr>
      </p:sp>
      <p:sp>
        <p:nvSpPr>
          <p:cNvPr id="3" name="Notes Placeholder 2"/>
          <p:cNvSpPr>
            <a:spLocks noGrp="1"/>
          </p:cNvSpPr>
          <p:nvPr>
            <p:ph type="body" idx="1"/>
          </p:nvPr>
        </p:nvSpPr>
        <p:spPr>
          <a:xfrm>
            <a:off x="762000" y="3886200"/>
            <a:ext cx="5852160" cy="5105400"/>
          </a:xfrm>
        </p:spPr>
        <p:txBody>
          <a:bodyPr/>
          <a:lstStyle/>
          <a:p>
            <a:r>
              <a:rPr lang="en-US" b="1" i="1" dirty="0">
                <a:ea typeface="Times New Roman"/>
                <a:cs typeface="Times New Roman"/>
              </a:rPr>
              <a:t>Note </a:t>
            </a:r>
            <a:r>
              <a:rPr lang="en-US" b="1" i="1" dirty="0" smtClean="0">
                <a:ea typeface="Times New Roman"/>
                <a:cs typeface="Times New Roman"/>
              </a:rPr>
              <a:t>the </a:t>
            </a:r>
            <a:r>
              <a:rPr lang="en-US" b="1" i="1" dirty="0">
                <a:ea typeface="Times New Roman"/>
                <a:cs typeface="Times New Roman"/>
              </a:rPr>
              <a:t>first section of the </a:t>
            </a:r>
            <a:r>
              <a:rPr lang="en-US" b="1" i="1" dirty="0" smtClean="0">
                <a:ea typeface="Times New Roman"/>
                <a:cs typeface="Times New Roman"/>
              </a:rPr>
              <a:t>Instructor</a:t>
            </a:r>
            <a:r>
              <a:rPr lang="en-US" b="1" i="1" baseline="0" dirty="0" smtClean="0">
                <a:ea typeface="Times New Roman"/>
                <a:cs typeface="Times New Roman"/>
              </a:rPr>
              <a:t> </a:t>
            </a:r>
            <a:r>
              <a:rPr lang="en-US" b="1" i="1" dirty="0" smtClean="0">
                <a:ea typeface="Times New Roman"/>
                <a:cs typeface="Times New Roman"/>
              </a:rPr>
              <a:t>Guide </a:t>
            </a:r>
            <a:r>
              <a:rPr lang="en-US" b="1" i="1" dirty="0">
                <a:ea typeface="Times New Roman"/>
                <a:cs typeface="Times New Roman"/>
              </a:rPr>
              <a:t>is the </a:t>
            </a:r>
            <a:r>
              <a:rPr lang="en-US" b="1" i="1" dirty="0" smtClean="0">
                <a:ea typeface="Times New Roman"/>
                <a:cs typeface="Times New Roman"/>
              </a:rPr>
              <a:t>Administrator </a:t>
            </a:r>
            <a:r>
              <a:rPr lang="en-US" b="1" i="1" dirty="0">
                <a:ea typeface="Times New Roman"/>
                <a:cs typeface="Times New Roman"/>
              </a:rPr>
              <a:t>Guide. </a:t>
            </a:r>
            <a:endParaRPr lang="en-US" dirty="0">
              <a:ea typeface="Times New Roman"/>
              <a:cs typeface="Times New Roman"/>
            </a:endParaRPr>
          </a:p>
          <a:p>
            <a:endParaRPr lang="en-US" dirty="0" smtClean="0">
              <a:ea typeface="Times New Roman"/>
              <a:cs typeface="Times New Roman"/>
            </a:endParaRPr>
          </a:p>
          <a:p>
            <a:r>
              <a:rPr lang="en-US" kern="1200" dirty="0" smtClean="0">
                <a:solidFill>
                  <a:schemeClr val="tx1"/>
                </a:solidFill>
                <a:effectLst/>
              </a:rPr>
              <a:t>The Administrator Guide is intended to provide an introduction to and an overview of the course.</a:t>
            </a:r>
          </a:p>
          <a:p>
            <a:pPr marL="171450" lvl="0" indent="-171450">
              <a:buFont typeface="Arial" panose="020B0604020202020204" pitchFamily="34" charset="0"/>
              <a:buChar char="•"/>
            </a:pPr>
            <a:r>
              <a:rPr lang="en-US" kern="1200" dirty="0" smtClean="0">
                <a:solidFill>
                  <a:schemeClr val="tx1"/>
                </a:solidFill>
                <a:effectLst/>
              </a:rPr>
              <a:t>The Administrator Guide begins with a section called “Purpose of this Document”, a brief description of the Guide</a:t>
            </a:r>
          </a:p>
          <a:p>
            <a:pPr marL="171450" lvl="0" indent="-171450">
              <a:buFont typeface="Arial" panose="020B0604020202020204" pitchFamily="34" charset="0"/>
              <a:buChar char="•"/>
            </a:pPr>
            <a:r>
              <a:rPr lang="en-US" kern="1200" dirty="0" smtClean="0">
                <a:solidFill>
                  <a:schemeClr val="tx1"/>
                </a:solidFill>
                <a:effectLst/>
              </a:rPr>
              <a:t>The next section, “Overview of this Course”, gives some very important information about what the DRE School covers and who should attend</a:t>
            </a:r>
          </a:p>
          <a:p>
            <a:pPr marL="171450" lvl="0" indent="-171450">
              <a:buFont typeface="Arial" panose="020B0604020202020204" pitchFamily="34" charset="0"/>
              <a:buChar char="•"/>
            </a:pPr>
            <a:r>
              <a:rPr lang="en-US" kern="1200" dirty="0" smtClean="0">
                <a:solidFill>
                  <a:schemeClr val="tx1"/>
                </a:solidFill>
                <a:effectLst/>
              </a:rPr>
              <a:t>The last section, “A Synopsis of the Curriculum” gives a brief summary of the lesson plans and the visuals</a:t>
            </a:r>
          </a:p>
          <a:p>
            <a:endParaRPr lang="en-US" kern="1200" dirty="0" smtClean="0">
              <a:solidFill>
                <a:schemeClr val="tx1"/>
              </a:solidFill>
              <a:effectLst/>
            </a:endParaRPr>
          </a:p>
          <a:p>
            <a:r>
              <a:rPr lang="en-US" kern="1200" dirty="0" smtClean="0">
                <a:solidFill>
                  <a:schemeClr val="tx1"/>
                </a:solidFill>
                <a:effectLst/>
              </a:rPr>
              <a:t>As instructors, it is essential you be thoroughly familiar with the Administrator</a:t>
            </a:r>
            <a:r>
              <a:rPr lang="en-US" kern="1200" baseline="0" dirty="0" smtClean="0">
                <a:solidFill>
                  <a:schemeClr val="tx1"/>
                </a:solidFill>
                <a:effectLst/>
              </a:rPr>
              <a:t> </a:t>
            </a:r>
            <a:r>
              <a:rPr lang="en-US" kern="1200" dirty="0" smtClean="0">
                <a:solidFill>
                  <a:schemeClr val="tx1"/>
                </a:solidFill>
                <a:effectLst/>
              </a:rPr>
              <a:t>Guide.</a:t>
            </a:r>
          </a:p>
          <a:p>
            <a:endParaRPr lang="en-US" b="1" i="1" kern="1200" dirty="0" smtClean="0">
              <a:solidFill>
                <a:schemeClr val="tx1"/>
              </a:solidFill>
              <a:effectLst/>
            </a:endParaRPr>
          </a:p>
          <a:p>
            <a:r>
              <a:rPr lang="en-US" b="1" i="1" kern="1200" dirty="0" smtClean="0">
                <a:solidFill>
                  <a:schemeClr val="tx1"/>
                </a:solidFill>
                <a:effectLst/>
              </a:rPr>
              <a:t>Emphasize instructors should review Segment E. “Guidelines for Conducting a Controlled Practice Drinking Session” of the Administrator</a:t>
            </a:r>
            <a:r>
              <a:rPr lang="en-US" b="1" i="1" kern="1200" baseline="0" dirty="0" smtClean="0">
                <a:solidFill>
                  <a:schemeClr val="tx1"/>
                </a:solidFill>
                <a:effectLst/>
              </a:rPr>
              <a:t> </a:t>
            </a:r>
            <a:r>
              <a:rPr lang="en-US" b="1" i="1" kern="1200" dirty="0" smtClean="0">
                <a:solidFill>
                  <a:schemeClr val="tx1"/>
                </a:solidFill>
                <a:effectLst/>
              </a:rPr>
              <a:t>Guide for some detailed instructions regarding conducting the alcohol workshops that take place during the School.</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a:t>__________________________________________________________________________</a:t>
            </a:r>
          </a:p>
          <a:p>
            <a:pPr lvl="0"/>
            <a:endParaRPr lang="en-US" dirty="0"/>
          </a:p>
          <a:p>
            <a:pPr lvl="0"/>
            <a:r>
              <a:rPr lang="en-US" dirty="0" smtClean="0"/>
              <a:t>__________________________________________________________________________</a:t>
            </a:r>
            <a:endParaRPr lang="en-US" kern="1200" dirty="0">
              <a:solidFill>
                <a:schemeClr val="tx1"/>
              </a:solidFill>
              <a:effectLst/>
            </a:endParaRPr>
          </a:p>
        </p:txBody>
      </p:sp>
      <p:sp>
        <p:nvSpPr>
          <p:cNvPr id="4" name="Slide Number Placeholder 3"/>
          <p:cNvSpPr>
            <a:spLocks noGrp="1"/>
          </p:cNvSpPr>
          <p:nvPr>
            <p:ph type="sldNum" sz="quarter" idx="10"/>
          </p:nvPr>
        </p:nvSpPr>
        <p:spPr/>
        <p:txBody>
          <a:bodyPr/>
          <a:lstStyle/>
          <a:p>
            <a:fld id="{9CCB08D6-9A8A-4C59-AD32-2B5C9F01FD8D}" type="slidenum">
              <a:rPr lang="en-US" smtClean="0"/>
              <a:t>9</a:t>
            </a:fld>
            <a:endParaRPr lang="en-US"/>
          </a:p>
        </p:txBody>
      </p:sp>
      <p:sp>
        <p:nvSpPr>
          <p:cNvPr id="6" name="Header Placeholder 5"/>
          <p:cNvSpPr>
            <a:spLocks noGrp="1"/>
          </p:cNvSpPr>
          <p:nvPr>
            <p:ph type="hdr" sz="quarter" idx="12"/>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4 – DRE Curriculum Package and Teaching Assignments</a:t>
            </a:r>
          </a:p>
          <a:p>
            <a:r>
              <a:rPr lang="en-US" smtClean="0"/>
              <a:t>February 2017</a:t>
            </a:r>
            <a:endParaRPr lang="en-US" dirty="0"/>
          </a:p>
        </p:txBody>
      </p:sp>
    </p:spTree>
    <p:extLst>
      <p:ext uri="{BB962C8B-B14F-4D97-AF65-F5344CB8AC3E}">
        <p14:creationId xmlns:p14="http://schemas.microsoft.com/office/powerpoint/2010/main" val="406187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7"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278026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9"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399556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9"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51968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9"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393529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9"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130918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10"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226805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12" name="Footer Placeholder 4"/>
          <p:cNvSpPr>
            <a:spLocks noGrp="1"/>
          </p:cNvSpPr>
          <p:nvPr>
            <p:ph type="ftr" sz="quarter" idx="1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412012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8"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151570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7"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220291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10"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42662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p>
            <a:r>
              <a:rPr lang="en-US" dirty="0" smtClean="0"/>
              <a:t>4-</a:t>
            </a:r>
            <a:fld id="{05F5B199-9507-4415-8CA8-F5C126E1E320}" type="slidenum">
              <a:rPr lang="en-US" smtClean="0"/>
              <a:pPr/>
              <a:t>‹#›</a:t>
            </a:fld>
            <a:endParaRPr lang="en-US" dirty="0"/>
          </a:p>
        </p:txBody>
      </p:sp>
      <p:sp>
        <p:nvSpPr>
          <p:cNvPr id="10"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236168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52400" y="6477000"/>
            <a:ext cx="4191000" cy="273050"/>
          </a:xfrm>
          <a:prstGeom prst="rect">
            <a:avLst/>
          </a:prstGeom>
        </p:spPr>
        <p:txBody>
          <a:bodyPr/>
          <a:lstStyle>
            <a:lvl1pPr>
              <a:defRPr sz="1000"/>
            </a:lvl1pPr>
          </a:lstStyle>
          <a:p>
            <a:r>
              <a:rPr lang="en-US" smtClean="0"/>
              <a:t>Session 4 – DRE Curriculum Package and Teaching Assignments</a:t>
            </a:r>
            <a:endParaRPr lang="en-US" dirty="0"/>
          </a:p>
        </p:txBody>
      </p:sp>
      <p:sp>
        <p:nvSpPr>
          <p:cNvPr id="8" name="Slide Number Placeholder 5"/>
          <p:cNvSpPr>
            <a:spLocks noGrp="1"/>
          </p:cNvSpPr>
          <p:nvPr>
            <p:ph type="sldNum" sz="quarter" idx="4"/>
          </p:nvPr>
        </p:nvSpPr>
        <p:spPr>
          <a:xfrm>
            <a:off x="6553200" y="6522736"/>
            <a:ext cx="2133600" cy="198739"/>
          </a:xfrm>
          <a:prstGeom prst="rect">
            <a:avLst/>
          </a:prstGeom>
        </p:spPr>
        <p:txBody>
          <a:bodyPr/>
          <a:lstStyle>
            <a:lvl1pPr algn="r">
              <a:defRPr sz="1000"/>
            </a:lvl1pPr>
          </a:lstStyle>
          <a:p>
            <a:r>
              <a:rPr lang="en-US" smtClean="0"/>
              <a:t>4-</a:t>
            </a:r>
            <a:fld id="{05F5B199-9507-4415-8CA8-F5C126E1E320}" type="slidenum">
              <a:rPr lang="en-US" smtClean="0"/>
              <a:pPr/>
              <a:t>‹#›</a:t>
            </a:fld>
            <a:endParaRPr lang="en-US" dirty="0"/>
          </a:p>
        </p:txBody>
      </p:sp>
    </p:spTree>
    <p:extLst>
      <p:ext uri="{BB962C8B-B14F-4D97-AF65-F5344CB8AC3E}">
        <p14:creationId xmlns:p14="http://schemas.microsoft.com/office/powerpoint/2010/main" val="349079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943600" y="0"/>
            <a:ext cx="3200401" cy="6945947"/>
            <a:chOff x="31536" y="-78828"/>
            <a:chExt cx="3072683" cy="10231910"/>
          </a:xfrm>
          <a:gradFill flip="none" rotWithShape="1">
            <a:gsLst>
              <a:gs pos="0">
                <a:srgbClr val="33CC33"/>
              </a:gs>
              <a:gs pos="24000">
                <a:srgbClr val="008000"/>
              </a:gs>
              <a:gs pos="60000">
                <a:srgbClr val="336600"/>
              </a:gs>
              <a:gs pos="100000">
                <a:srgbClr val="003300"/>
              </a:gs>
            </a:gsLst>
            <a:lin ang="5400000" scaled="1"/>
            <a:tileRect/>
          </a:gradFill>
        </p:grpSpPr>
        <p:sp>
          <p:nvSpPr>
            <p:cNvPr id="15" name="Rectangle 1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16" name="Rectangle 1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152400"/>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Drug Recognition Expert</a:t>
            </a:r>
            <a:endParaRPr lang="en-US" sz="2400" dirty="0">
              <a:effectLst/>
              <a:latin typeface="Calibri"/>
              <a:ea typeface="Times New Roman"/>
              <a:cs typeface="Times New Roman"/>
            </a:endParaRPr>
          </a:p>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Condensed Instructor </a:t>
            </a:r>
            <a:endParaRPr lang="en-US" sz="2400" dirty="0">
              <a:effectLst/>
              <a:latin typeface="Calibri"/>
              <a:ea typeface="Times New Roman"/>
              <a:cs typeface="Times New Roman"/>
            </a:endParaRPr>
          </a:p>
          <a:p>
            <a:pPr marL="0" marR="0" algn="ctr">
              <a:spcBef>
                <a:spcPts val="0"/>
              </a:spcBef>
              <a:spcAft>
                <a:spcPts val="0"/>
              </a:spcAft>
            </a:pPr>
            <a:r>
              <a:rPr lang="en-US" sz="24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2400" dirty="0">
              <a:effectLst/>
              <a:latin typeface="Calibri"/>
              <a:ea typeface="Times New Roman"/>
              <a:cs typeface="Times New Roman"/>
            </a:endParaRPr>
          </a:p>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24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24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smtClean="0">
                <a:solidFill>
                  <a:srgbClr val="FFFFFF"/>
                </a:solidFill>
                <a:effectLst/>
                <a:latin typeface="Cambria"/>
                <a:ea typeface="Times New Roman"/>
                <a:cs typeface="Times New Roman"/>
              </a:rPr>
              <a:t>     Session 4– The </a:t>
            </a:r>
            <a:r>
              <a:rPr lang="en-US" sz="2800" dirty="0" smtClean="0">
                <a:solidFill>
                  <a:srgbClr val="FFFFFF"/>
                </a:solidFill>
                <a:latin typeface="Cambria"/>
                <a:ea typeface="Times New Roman"/>
                <a:cs typeface="Times New Roman"/>
              </a:rPr>
              <a:t>DRE Curriculum Package and Teaching Assignments</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1</a:t>
            </a:fld>
            <a:endParaRPr lang="en-US" dirty="0"/>
          </a:p>
        </p:txBody>
      </p:sp>
      <p:sp>
        <p:nvSpPr>
          <p:cNvPr id="5" name="Footer Placeholder 4"/>
          <p:cNvSpPr>
            <a:spLocks noGrp="1"/>
          </p:cNvSpPr>
          <p:nvPr>
            <p:ph type="ftr" sz="quarter" idx="3"/>
          </p:nvPr>
        </p:nvSpPr>
        <p:spPr/>
        <p:txBody>
          <a:body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433085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4902"/>
            </a:srgbClr>
          </a:solidFill>
        </p:spPr>
        <p:txBody>
          <a:bodyPr/>
          <a:lstStyle/>
          <a:p>
            <a:r>
              <a:rPr lang="en-US" b="1" dirty="0" smtClean="0"/>
              <a:t>Purposes of the Lesson Plan</a:t>
            </a:r>
            <a:endParaRPr lang="en-US" b="1" dirty="0"/>
          </a:p>
        </p:txBody>
      </p:sp>
      <p:sp>
        <p:nvSpPr>
          <p:cNvPr id="3" name="Content Placeholder 2"/>
          <p:cNvSpPr>
            <a:spLocks noGrp="1"/>
          </p:cNvSpPr>
          <p:nvPr>
            <p:ph idx="1"/>
          </p:nvPr>
        </p:nvSpPr>
        <p:spPr>
          <a:solidFill>
            <a:srgbClr val="FFFFFF">
              <a:alpha val="74902"/>
            </a:srgbClr>
          </a:solidFill>
        </p:spPr>
        <p:txBody>
          <a:bodyPr/>
          <a:lstStyle/>
          <a:p>
            <a:r>
              <a:rPr lang="en-US" dirty="0" smtClean="0"/>
              <a:t>Help you get ready</a:t>
            </a:r>
          </a:p>
          <a:p>
            <a:r>
              <a:rPr lang="en-US" dirty="0" smtClean="0"/>
              <a:t>Help you stay on track</a:t>
            </a:r>
          </a:p>
          <a:p>
            <a:r>
              <a:rPr lang="en-US" dirty="0" smtClean="0"/>
              <a:t>Ensure consistency  </a:t>
            </a:r>
          </a:p>
          <a:p>
            <a:endParaRPr lang="en-US" dirty="0"/>
          </a:p>
        </p:txBody>
      </p:sp>
      <p:sp>
        <p:nvSpPr>
          <p:cNvPr id="5" name="Slide Number Placeholder 4"/>
          <p:cNvSpPr>
            <a:spLocks noGrp="1"/>
          </p:cNvSpPr>
          <p:nvPr>
            <p:ph type="sldNum" sz="quarter" idx="12"/>
          </p:nvPr>
        </p:nvSpPr>
        <p:spPr/>
        <p:txBody>
          <a:bodyPr/>
          <a:lstStyle/>
          <a:p>
            <a:r>
              <a:rPr lang="en-US" smtClean="0"/>
              <a:t>4-</a:t>
            </a:r>
            <a:fld id="{05F5B199-9507-4415-8CA8-F5C126E1E320}" type="slidenum">
              <a:rPr lang="en-US" smtClean="0"/>
              <a:pPr/>
              <a:t>10</a:t>
            </a:fld>
            <a:endParaRPr lang="en-US" dirty="0"/>
          </a:p>
        </p:txBody>
      </p:sp>
      <p:sp>
        <p:nvSpPr>
          <p:cNvPr id="7" name="Footer Placeholder 6"/>
          <p:cNvSpPr>
            <a:spLocks noGrp="1"/>
          </p:cNvSpPr>
          <p:nvPr>
            <p:ph type="ftr" sz="quarter" idx="3"/>
          </p:nvPr>
        </p:nvSpPr>
        <p:spPr/>
        <p:txBody>
          <a:bodyPr/>
          <a:lstStyle/>
          <a:p>
            <a:r>
              <a:rPr lang="en-US" smtClean="0"/>
              <a:t>Session 4 – DRE Curriculum Package and Teaching Assignments</a:t>
            </a:r>
            <a:endParaRPr lang="en-US" dirty="0"/>
          </a:p>
        </p:txBody>
      </p:sp>
      <p:pic>
        <p:nvPicPr>
          <p:cNvPr id="9" name="Picture 3" descr="C:\Users\Pam.Mccaskill\AppData\Local\Microsoft\Windows\Temporary Internet Files\Content.IE5\O9W0042Y\Track_and_Fiel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601" y="3505200"/>
            <a:ext cx="3899876" cy="29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1371600"/>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mtClean="0"/>
              <a:t>Session 4 – DRE Curriculum Package and Teaching Assignments</a:t>
            </a:r>
            <a:endParaRPr lang="en-US" dirty="0"/>
          </a:p>
        </p:txBody>
      </p:sp>
      <p:sp>
        <p:nvSpPr>
          <p:cNvPr id="7" name="Title 1"/>
          <p:cNvSpPr>
            <a:spLocks noGrp="1"/>
          </p:cNvSpPr>
          <p:nvPr>
            <p:ph type="title"/>
          </p:nvPr>
        </p:nvSpPr>
        <p:spPr>
          <a:xfrm>
            <a:off x="457200" y="274638"/>
            <a:ext cx="8229600" cy="792162"/>
          </a:xfrm>
          <a:solidFill>
            <a:srgbClr val="FFFFFF">
              <a:alpha val="74902"/>
            </a:srgbClr>
          </a:solidFill>
        </p:spPr>
        <p:txBody>
          <a:bodyPr>
            <a:normAutofit/>
          </a:bodyPr>
          <a:lstStyle/>
          <a:p>
            <a:r>
              <a:rPr lang="en-US" b="1" dirty="0" smtClean="0"/>
              <a:t>Format of the Lesson Plan</a:t>
            </a:r>
            <a:endParaRPr lang="en-US" b="1" dirty="0"/>
          </a:p>
        </p:txBody>
      </p:sp>
    </p:spTree>
    <p:extLst>
      <p:ext uri="{BB962C8B-B14F-4D97-AF65-F5344CB8AC3E}">
        <p14:creationId xmlns:p14="http://schemas.microsoft.com/office/powerpoint/2010/main" val="305734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ida.morales.ctr\Documents\Projects\SFST TTT\Images\shutterstock_1270726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94" r="8897"/>
          <a:stretch/>
        </p:blipFill>
        <p:spPr bwMode="auto">
          <a:xfrm>
            <a:off x="1371600" y="1377167"/>
            <a:ext cx="6338936" cy="49474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mtClean="0"/>
              <a:t>Session 4 – DRE Curriculum Package and Teaching Assignments</a:t>
            </a:r>
            <a:endParaRPr lang="en-US" dirty="0"/>
          </a:p>
        </p:txBody>
      </p:sp>
      <p:sp>
        <p:nvSpPr>
          <p:cNvPr id="7" name="Title 1"/>
          <p:cNvSpPr>
            <a:spLocks noGrp="1"/>
          </p:cNvSpPr>
          <p:nvPr>
            <p:ph type="title"/>
          </p:nvPr>
        </p:nvSpPr>
        <p:spPr>
          <a:xfrm>
            <a:off x="457200" y="274638"/>
            <a:ext cx="8229600" cy="1143000"/>
          </a:xfrm>
          <a:solidFill>
            <a:srgbClr val="FFFFFF">
              <a:alpha val="74902"/>
            </a:srgbClr>
          </a:solidFill>
        </p:spPr>
        <p:txBody>
          <a:bodyPr/>
          <a:lstStyle/>
          <a:p>
            <a:r>
              <a:rPr lang="en-US" b="1" dirty="0" smtClean="0"/>
              <a:t>How to Use the Lesson Plans</a:t>
            </a:r>
            <a:endParaRPr lang="en-US" b="1" dirty="0"/>
          </a:p>
        </p:txBody>
      </p:sp>
    </p:spTree>
    <p:extLst>
      <p:ext uri="{BB962C8B-B14F-4D97-AF65-F5344CB8AC3E}">
        <p14:creationId xmlns:p14="http://schemas.microsoft.com/office/powerpoint/2010/main" val="383055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4" t="9230" b="21543"/>
          <a:stretch/>
        </p:blipFill>
        <p:spPr bwMode="auto">
          <a:xfrm>
            <a:off x="1371600" y="1371600"/>
            <a:ext cx="62992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r>
              <a:rPr lang="en-US" smtClean="0"/>
              <a:t>4-</a:t>
            </a:r>
            <a:fld id="{05F5B199-9507-4415-8CA8-F5C126E1E320}" type="slidenum">
              <a:rPr lang="en-US" smtClean="0"/>
              <a:pPr/>
              <a:t>13</a:t>
            </a:fld>
            <a:endParaRPr lang="en-US" dirty="0"/>
          </a:p>
        </p:txBody>
      </p:sp>
      <p:sp>
        <p:nvSpPr>
          <p:cNvPr id="7" name="Footer Placeholder 6"/>
          <p:cNvSpPr>
            <a:spLocks noGrp="1"/>
          </p:cNvSpPr>
          <p:nvPr>
            <p:ph type="ftr" sz="quarter" idx="3"/>
          </p:nvPr>
        </p:nvSpPr>
        <p:spPr/>
        <p:txBody>
          <a:bodyPr/>
          <a:lstStyle/>
          <a:p>
            <a:r>
              <a:rPr lang="en-US" smtClean="0"/>
              <a:t>Session 4 – DRE Curriculum Package and Teaching Assignments</a:t>
            </a:r>
            <a:endParaRPr lang="en-US" dirty="0"/>
          </a:p>
        </p:txBody>
      </p:sp>
      <p:sp>
        <p:nvSpPr>
          <p:cNvPr id="8" name="Title 7"/>
          <p:cNvSpPr>
            <a:spLocks noGrp="1"/>
          </p:cNvSpPr>
          <p:nvPr>
            <p:ph type="title"/>
          </p:nvPr>
        </p:nvSpPr>
        <p:spPr>
          <a:xfrm>
            <a:off x="457200" y="152400"/>
            <a:ext cx="8229600" cy="868362"/>
          </a:xfrm>
        </p:spPr>
        <p:txBody>
          <a:bodyPr/>
          <a:lstStyle/>
          <a:p>
            <a:r>
              <a:rPr lang="en-US" b="1" dirty="0" smtClean="0"/>
              <a:t>Read the Lesson Plan</a:t>
            </a:r>
            <a:endParaRPr lang="en-US" b="1" dirty="0"/>
          </a:p>
        </p:txBody>
      </p:sp>
    </p:spTree>
    <p:extLst>
      <p:ext uri="{BB962C8B-B14F-4D97-AF65-F5344CB8AC3E}">
        <p14:creationId xmlns:p14="http://schemas.microsoft.com/office/powerpoint/2010/main" val="339105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Courses 2015\Course Revision\Classroom\SFST IDC\Graphics\New\Personalizing Lesson Plan 1.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6"/>
          <a:stretch/>
        </p:blipFill>
        <p:spPr bwMode="auto">
          <a:xfrm>
            <a:off x="1066800" y="975328"/>
            <a:ext cx="6934200" cy="5273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76199"/>
            <a:ext cx="9144000" cy="914400"/>
          </a:xfrm>
          <a:solidFill>
            <a:srgbClr val="FFFFFF">
              <a:alpha val="74902"/>
            </a:srgbClr>
          </a:solidFill>
        </p:spPr>
        <p:txBody>
          <a:bodyPr/>
          <a:lstStyle/>
          <a:p>
            <a:r>
              <a:rPr lang="en-US" b="1" dirty="0" smtClean="0"/>
              <a:t>Personalize</a:t>
            </a:r>
            <a:endParaRPr lang="en-US" b="1" dirty="0"/>
          </a:p>
        </p:txBody>
      </p:sp>
      <p:sp>
        <p:nvSpPr>
          <p:cNvPr id="5" name="Slide Number Placeholder 4"/>
          <p:cNvSpPr>
            <a:spLocks noGrp="1"/>
          </p:cNvSpPr>
          <p:nvPr>
            <p:ph type="sldNum" sz="quarter" idx="12"/>
          </p:nvPr>
        </p:nvSpPr>
        <p:spPr/>
        <p:txBody>
          <a:bodyPr/>
          <a:lstStyle/>
          <a:p>
            <a:r>
              <a:rPr lang="en-US" smtClean="0"/>
              <a:t>4-</a:t>
            </a:r>
            <a:fld id="{05F5B199-9507-4415-8CA8-F5C126E1E320}" type="slidenum">
              <a:rPr lang="en-US" smtClean="0"/>
              <a:pPr/>
              <a:t>14</a:t>
            </a:fld>
            <a:endParaRPr lang="en-US" dirty="0"/>
          </a:p>
        </p:txBody>
      </p:sp>
      <p:sp>
        <p:nvSpPr>
          <p:cNvPr id="7" name="Footer Placeholder 6"/>
          <p:cNvSpPr>
            <a:spLocks noGrp="1"/>
          </p:cNvSpPr>
          <p:nvPr>
            <p:ph type="ftr" sz="quarter" idx="3"/>
          </p:nvPr>
        </p:nvSpPr>
        <p:spPr/>
        <p:txBody>
          <a:body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238260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Courses 2015\Course Revision\Classroom\SFST IDC\Graphics\New\Officer Preparing to Teach3.jpg"/>
          <p:cNvPicPr>
            <a:picLocks noChangeAspect="1" noChangeArrowheads="1"/>
          </p:cNvPicPr>
          <p:nvPr/>
        </p:nvPicPr>
        <p:blipFill rotWithShape="1">
          <a:blip r:embed="rId3">
            <a:extLst>
              <a:ext uri="{28A0092B-C50C-407E-A947-70E740481C1C}">
                <a14:useLocalDpi xmlns:a14="http://schemas.microsoft.com/office/drawing/2010/main" val="0"/>
              </a:ext>
            </a:extLst>
          </a:blip>
          <a:srcRect b="23912"/>
          <a:stretch/>
        </p:blipFill>
        <p:spPr bwMode="auto">
          <a:xfrm>
            <a:off x="1295400" y="1131879"/>
            <a:ext cx="6435289" cy="488792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87321"/>
            <a:ext cx="9144000" cy="1001721"/>
          </a:xfrm>
          <a:prstGeom prst="rect">
            <a:avLst/>
          </a:prstGeom>
          <a:solidFill>
            <a:srgbClr val="FFFFFF">
              <a:alpha val="6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Prepare</a:t>
            </a:r>
            <a:endParaRPr lang="en-US" b="1" dirty="0"/>
          </a:p>
        </p:txBody>
      </p:sp>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15</a:t>
            </a:fld>
            <a:endParaRPr lang="en-US" dirty="0"/>
          </a:p>
        </p:txBody>
      </p:sp>
      <p:sp>
        <p:nvSpPr>
          <p:cNvPr id="6" name="Footer Placeholder 5"/>
          <p:cNvSpPr>
            <a:spLocks noGrp="1"/>
          </p:cNvSpPr>
          <p:nvPr>
            <p:ph type="ftr" sz="quarter" idx="3"/>
          </p:nvPr>
        </p:nvSpPr>
        <p:spPr/>
        <p:txBody>
          <a:body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199350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ida.morales.ctr\Documents\Projects\SFST TTT\Images\shutterstock_10490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9" r="6048"/>
          <a:stretch/>
        </p:blipFill>
        <p:spPr bwMode="auto">
          <a:xfrm>
            <a:off x="1219200" y="1333500"/>
            <a:ext cx="6553201" cy="49149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mtClean="0"/>
              <a:t>Session 4 – DRE Curriculum Package and Teaching Assignments</a:t>
            </a:r>
            <a:endParaRPr lang="en-US" dirty="0"/>
          </a:p>
        </p:txBody>
      </p:sp>
      <p:sp>
        <p:nvSpPr>
          <p:cNvPr id="7" name="Title 1"/>
          <p:cNvSpPr>
            <a:spLocks noGrp="1"/>
          </p:cNvSpPr>
          <p:nvPr>
            <p:ph type="title"/>
          </p:nvPr>
        </p:nvSpPr>
        <p:spPr>
          <a:xfrm>
            <a:off x="457200" y="228600"/>
            <a:ext cx="8229600" cy="792162"/>
          </a:xfrm>
          <a:solidFill>
            <a:srgbClr val="FFFFFF">
              <a:alpha val="74902"/>
            </a:srgbClr>
          </a:solidFill>
        </p:spPr>
        <p:txBody>
          <a:bodyPr/>
          <a:lstStyle/>
          <a:p>
            <a:r>
              <a:rPr lang="en-US" b="1" dirty="0" smtClean="0"/>
              <a:t>Outlines</a:t>
            </a:r>
            <a:endParaRPr lang="en-US" b="1" dirty="0"/>
          </a:p>
        </p:txBody>
      </p:sp>
    </p:spTree>
    <p:extLst>
      <p:ext uri="{BB962C8B-B14F-4D97-AF65-F5344CB8AC3E}">
        <p14:creationId xmlns:p14="http://schemas.microsoft.com/office/powerpoint/2010/main" val="13219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What to Take to the Classroom</a:t>
            </a:r>
          </a:p>
        </p:txBody>
      </p:sp>
      <p:sp>
        <p:nvSpPr>
          <p:cNvPr id="3" name="Content Placeholder 2"/>
          <p:cNvSpPr>
            <a:spLocks noGrp="1"/>
          </p:cNvSpPr>
          <p:nvPr>
            <p:ph idx="1"/>
          </p:nvPr>
        </p:nvSpPr>
        <p:spPr/>
        <p:txBody>
          <a:bodyPr/>
          <a:lstStyle/>
          <a:p>
            <a:r>
              <a:rPr lang="en-US" dirty="0"/>
              <a:t>Lesson Plans</a:t>
            </a:r>
          </a:p>
          <a:p>
            <a:r>
              <a:rPr lang="en-US" dirty="0"/>
              <a:t>PowerPoint Slides</a:t>
            </a:r>
          </a:p>
          <a:p>
            <a:r>
              <a:rPr lang="en-US" dirty="0"/>
              <a:t>Training Props or Demonstration Materials</a:t>
            </a:r>
          </a:p>
          <a:p>
            <a:r>
              <a:rPr lang="en-US" dirty="0"/>
              <a:t>Reference Materials</a:t>
            </a:r>
          </a:p>
        </p:txBody>
      </p:sp>
      <p:sp>
        <p:nvSpPr>
          <p:cNvPr id="4" name="Footer Placeholder 3"/>
          <p:cNvSpPr>
            <a:spLocks noGrp="1"/>
          </p:cNvSpPr>
          <p:nvPr>
            <p:ph type="ftr" sz="quarter" idx="4294967295"/>
          </p:nvPr>
        </p:nvSpPr>
        <p:spPr>
          <a:xfrm>
            <a:off x="152400" y="6356350"/>
            <a:ext cx="3505200" cy="365125"/>
          </a:xfrm>
          <a:prstGeom prst="rect">
            <a:avLst/>
          </a:prstGeom>
        </p:spPr>
        <p:txBody>
          <a:bodyPr/>
          <a:lstStyle/>
          <a:p>
            <a:r>
              <a:rPr lang="en-US" sz="1000"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17</a:t>
            </a:fld>
            <a:endParaRPr lang="en-US" dirty="0"/>
          </a:p>
        </p:txBody>
      </p:sp>
      <p:pic>
        <p:nvPicPr>
          <p:cNvPr id="6" name="Picture 5" descr="C:\Users\shaida.morales.ctr\Documents\Projects\SFST TTT\Images\shutterstock_17440966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 r="6977"/>
          <a:stretch/>
        </p:blipFill>
        <p:spPr bwMode="auto">
          <a:xfrm>
            <a:off x="5029200" y="3505200"/>
            <a:ext cx="3810000" cy="285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88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Session 4 – DRE Curriculum Package and Teaching Assignments</a:t>
            </a:r>
            <a:endParaRPr lang="en-US" dirty="0"/>
          </a:p>
        </p:txBody>
      </p:sp>
      <p:pic>
        <p:nvPicPr>
          <p:cNvPr id="7" name="Picture 2" descr="X:\Courses 2015\Course Revision\Classroom\SFST IDC\Graphics\New\Group Exercise 1.jpg"/>
          <p:cNvPicPr>
            <a:picLocks noChangeAspect="1" noChangeArrowheads="1"/>
          </p:cNvPicPr>
          <p:nvPr/>
        </p:nvPicPr>
        <p:blipFill rotWithShape="1">
          <a:blip r:embed="rId3">
            <a:extLst>
              <a:ext uri="{28A0092B-C50C-407E-A947-70E740481C1C}">
                <a14:useLocalDpi xmlns:a14="http://schemas.microsoft.com/office/drawing/2010/main" val="0"/>
              </a:ext>
            </a:extLst>
          </a:blip>
          <a:srcRect l="9592" r="1868"/>
          <a:stretch/>
        </p:blipFill>
        <p:spPr bwMode="auto">
          <a:xfrm>
            <a:off x="431563" y="202130"/>
            <a:ext cx="8255237" cy="619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r>
              <a:rPr lang="en-US" smtClean="0"/>
              <a:t>4-</a:t>
            </a:r>
            <a:fld id="{05F5B199-9507-4415-8CA8-F5C126E1E320}" type="slidenum">
              <a:rPr lang="en-US" smtClean="0"/>
              <a:pPr/>
              <a:t>19</a:t>
            </a:fld>
            <a:endParaRPr lang="en-US" dirty="0"/>
          </a:p>
        </p:txBody>
      </p:sp>
      <p:sp>
        <p:nvSpPr>
          <p:cNvPr id="6" name="Footer Placeholder 5"/>
          <p:cNvSpPr>
            <a:spLocks noGrp="1"/>
          </p:cNvSpPr>
          <p:nvPr>
            <p:ph type="ftr" sz="quarter" idx="3"/>
          </p:nvPr>
        </p:nvSpPr>
        <p:spPr/>
        <p:txBody>
          <a:body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359547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normAutofit/>
          </a:bodyPr>
          <a:lstStyle/>
          <a:p>
            <a:pPr marL="543719" indent="-543719">
              <a:buFont typeface="+mj-lt"/>
              <a:buAutoNum type="alphaUcPeriod"/>
            </a:pPr>
            <a:r>
              <a:rPr lang="en-US" dirty="0"/>
              <a:t>The </a:t>
            </a:r>
            <a:r>
              <a:rPr lang="en-US" dirty="0" smtClean="0"/>
              <a:t>DRE </a:t>
            </a:r>
            <a:r>
              <a:rPr lang="en-US" dirty="0"/>
              <a:t>Curriculum Package</a:t>
            </a:r>
          </a:p>
          <a:p>
            <a:pPr marL="543719" indent="-543719">
              <a:buFont typeface="+mj-lt"/>
              <a:buAutoNum type="alphaUcPeriod"/>
            </a:pPr>
            <a:r>
              <a:rPr lang="en-US" dirty="0"/>
              <a:t>Overview of the DRE </a:t>
            </a:r>
            <a:r>
              <a:rPr lang="en-US" dirty="0" smtClean="0"/>
              <a:t>School</a:t>
            </a:r>
          </a:p>
          <a:p>
            <a:pPr marL="543719" indent="-543719">
              <a:buFont typeface="+mj-lt"/>
              <a:buAutoNum type="alphaUcPeriod"/>
            </a:pPr>
            <a:r>
              <a:rPr lang="en-US" dirty="0" smtClean="0"/>
              <a:t>Purposes </a:t>
            </a:r>
            <a:r>
              <a:rPr lang="en-US" dirty="0"/>
              <a:t>of the Lesson Plans</a:t>
            </a:r>
          </a:p>
          <a:p>
            <a:pPr marL="543719" indent="-543719">
              <a:buFont typeface="+mj-lt"/>
              <a:buAutoNum type="alphaUcPeriod"/>
            </a:pPr>
            <a:r>
              <a:rPr lang="en-US" dirty="0"/>
              <a:t>How to Use the Lesson Plans</a:t>
            </a:r>
          </a:p>
          <a:p>
            <a:pPr marL="543719" indent="-543719">
              <a:buFont typeface="+mj-lt"/>
              <a:buAutoNum type="alphaUcPeriod"/>
            </a:pPr>
            <a:r>
              <a:rPr lang="en-US" dirty="0"/>
              <a:t>Outlines</a:t>
            </a:r>
          </a:p>
          <a:p>
            <a:pPr marL="543719" indent="-543719">
              <a:buFont typeface="+mj-lt"/>
              <a:buAutoNum type="alphaUcPeriod"/>
            </a:pPr>
            <a:r>
              <a:rPr lang="en-US" dirty="0"/>
              <a:t>Questions and/or Concerns</a:t>
            </a:r>
          </a:p>
        </p:txBody>
      </p:sp>
      <p:sp>
        <p:nvSpPr>
          <p:cNvPr id="5" name="Slide Number Placeholder 4"/>
          <p:cNvSpPr>
            <a:spLocks noGrp="1"/>
          </p:cNvSpPr>
          <p:nvPr>
            <p:ph type="sldNum" sz="quarter" idx="12"/>
          </p:nvPr>
        </p:nvSpPr>
        <p:spPr/>
        <p:txBody>
          <a:bodyPr/>
          <a:lstStyle/>
          <a:p>
            <a:r>
              <a:rPr lang="en-US" smtClean="0"/>
              <a:t>4-</a:t>
            </a:r>
            <a:fld id="{05F5B199-9507-4415-8CA8-F5C126E1E320}" type="slidenum">
              <a:rPr lang="en-US" smtClean="0"/>
              <a:pPr/>
              <a:t>2</a:t>
            </a:fld>
            <a:endParaRPr lang="en-US" dirty="0"/>
          </a:p>
        </p:txBody>
      </p:sp>
      <p:sp>
        <p:nvSpPr>
          <p:cNvPr id="8" name="Footer Placeholder 7"/>
          <p:cNvSpPr>
            <a:spLocks noGrp="1"/>
          </p:cNvSpPr>
          <p:nvPr>
            <p:ph type="ftr" sz="quarter" idx="3"/>
          </p:nvPr>
        </p:nvSpPr>
        <p:spPr/>
        <p:txBody>
          <a:body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414101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smtClean="0">
                <a:solidFill>
                  <a:schemeClr val="bg1"/>
                </a:solidFill>
              </a:rPr>
              <a:t>Drug Recognition Expert Condensed</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4:</a:t>
            </a:r>
          </a:p>
          <a:p>
            <a:pPr algn="ctr"/>
            <a:r>
              <a:rPr lang="en-US" sz="3600" dirty="0" smtClean="0">
                <a:solidFill>
                  <a:schemeClr val="bg1"/>
                </a:solidFill>
              </a:rPr>
              <a:t>The DRE Curriculum Package and Teaching Assignments</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r>
              <a:rPr lang="en-US" smtClean="0"/>
              <a:t>4-</a:t>
            </a:r>
            <a:fld id="{05F5B199-9507-4415-8CA8-F5C126E1E320}" type="slidenum">
              <a:rPr lang="en-US" smtClean="0"/>
              <a:pPr/>
              <a:t>3</a:t>
            </a:fld>
            <a:endParaRPr lang="en-US" dirty="0"/>
          </a:p>
        </p:txBody>
      </p:sp>
      <p:sp>
        <p:nvSpPr>
          <p:cNvPr id="6" name="Footer Placeholder 5"/>
          <p:cNvSpPr>
            <a:spLocks noGrp="1"/>
          </p:cNvSpPr>
          <p:nvPr>
            <p:ph type="ftr" sz="quarter" idx="3"/>
          </p:nvPr>
        </p:nvSpPr>
        <p:spPr/>
        <p:txBody>
          <a:body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265956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4902"/>
            </a:srgbClr>
          </a:solidFill>
        </p:spPr>
        <p:txBody>
          <a:bodyPr/>
          <a:lstStyle/>
          <a:p>
            <a:r>
              <a:rPr lang="en-US" b="1" dirty="0" smtClean="0"/>
              <a:t>Session Objectives</a:t>
            </a:r>
            <a:endParaRPr lang="en-US" b="1" dirty="0"/>
          </a:p>
        </p:txBody>
      </p:sp>
      <p:sp>
        <p:nvSpPr>
          <p:cNvPr id="3" name="Content Placeholder 2"/>
          <p:cNvSpPr>
            <a:spLocks noGrp="1"/>
          </p:cNvSpPr>
          <p:nvPr>
            <p:ph idx="1"/>
          </p:nvPr>
        </p:nvSpPr>
        <p:spPr>
          <a:solidFill>
            <a:srgbClr val="FFFFFF">
              <a:alpha val="75000"/>
            </a:srgbClr>
          </a:solidFill>
        </p:spPr>
        <p:txBody>
          <a:bodyPr>
            <a:normAutofit/>
          </a:bodyPr>
          <a:lstStyle/>
          <a:p>
            <a:pPr marL="359051" indent="-359051">
              <a:buFont typeface="Symbol"/>
              <a:buChar char=""/>
            </a:pPr>
            <a:r>
              <a:rPr lang="en-US" dirty="0">
                <a:ea typeface="Times New Roman"/>
                <a:cs typeface="Times New Roman"/>
              </a:rPr>
              <a:t>Describe </a:t>
            </a:r>
            <a:r>
              <a:rPr lang="en-US" dirty="0" smtClean="0">
                <a:ea typeface="Times New Roman"/>
                <a:cs typeface="Times New Roman"/>
              </a:rPr>
              <a:t>documents </a:t>
            </a:r>
            <a:r>
              <a:rPr lang="en-US" dirty="0">
                <a:ea typeface="Times New Roman"/>
                <a:cs typeface="Times New Roman"/>
              </a:rPr>
              <a:t>that make up a standard curriculum package</a:t>
            </a:r>
          </a:p>
          <a:p>
            <a:pPr marL="359051" indent="-359051">
              <a:buFont typeface="Symbol"/>
              <a:buChar char=""/>
            </a:pPr>
            <a:r>
              <a:rPr lang="en-US" dirty="0">
                <a:ea typeface="Times New Roman"/>
                <a:cs typeface="Times New Roman"/>
              </a:rPr>
              <a:t>Describe </a:t>
            </a:r>
            <a:r>
              <a:rPr lang="en-US" dirty="0" smtClean="0">
                <a:ea typeface="Times New Roman"/>
                <a:cs typeface="Times New Roman"/>
              </a:rPr>
              <a:t>content </a:t>
            </a:r>
            <a:r>
              <a:rPr lang="en-US" dirty="0">
                <a:ea typeface="Times New Roman"/>
                <a:cs typeface="Times New Roman"/>
              </a:rPr>
              <a:t>and format of </a:t>
            </a:r>
            <a:r>
              <a:rPr lang="en-US" dirty="0" smtClean="0">
                <a:ea typeface="Times New Roman"/>
                <a:cs typeface="Times New Roman"/>
              </a:rPr>
              <a:t>lesson </a:t>
            </a:r>
            <a:r>
              <a:rPr lang="en-US" dirty="0">
                <a:ea typeface="Times New Roman"/>
                <a:cs typeface="Times New Roman"/>
              </a:rPr>
              <a:t>plans for </a:t>
            </a:r>
            <a:r>
              <a:rPr lang="en-US" dirty="0" smtClean="0">
                <a:ea typeface="Times New Roman"/>
                <a:cs typeface="Times New Roman"/>
              </a:rPr>
              <a:t>DRE </a:t>
            </a:r>
            <a:r>
              <a:rPr lang="en-US" dirty="0">
                <a:ea typeface="Times New Roman"/>
                <a:cs typeface="Times New Roman"/>
              </a:rPr>
              <a:t>School</a:t>
            </a:r>
          </a:p>
          <a:p>
            <a:endParaRPr lang="en-US" dirty="0"/>
          </a:p>
        </p:txBody>
      </p:sp>
      <p:sp>
        <p:nvSpPr>
          <p:cNvPr id="5" name="Slide Number Placeholder 4"/>
          <p:cNvSpPr>
            <a:spLocks noGrp="1"/>
          </p:cNvSpPr>
          <p:nvPr>
            <p:ph type="sldNum" sz="quarter" idx="12"/>
          </p:nvPr>
        </p:nvSpPr>
        <p:spPr/>
        <p:txBody>
          <a:bodyPr/>
          <a:lstStyle/>
          <a:p>
            <a:r>
              <a:rPr lang="en-US" smtClean="0"/>
              <a:t>4-</a:t>
            </a:r>
            <a:fld id="{05F5B199-9507-4415-8CA8-F5C126E1E320}" type="slidenum">
              <a:rPr lang="en-US" smtClean="0"/>
              <a:pPr/>
              <a:t>4</a:t>
            </a:fld>
            <a:endParaRPr lang="en-US" dirty="0"/>
          </a:p>
        </p:txBody>
      </p:sp>
      <p:sp>
        <p:nvSpPr>
          <p:cNvPr id="7" name="Footer Placeholder 6"/>
          <p:cNvSpPr>
            <a:spLocks noGrp="1"/>
          </p:cNvSpPr>
          <p:nvPr>
            <p:ph type="ftr" sz="quarter" idx="3"/>
          </p:nvPr>
        </p:nvSpPr>
        <p:spPr/>
        <p:txBody>
          <a:bodyPr/>
          <a:lstStyle/>
          <a:p>
            <a:r>
              <a:rPr lang="en-US" smtClean="0"/>
              <a:t>Session 4 – DRE Curriculum Package and Teaching Assignments</a:t>
            </a:r>
            <a:endParaRPr lang="en-US" dirty="0"/>
          </a:p>
        </p:txBody>
      </p:sp>
      <p:pic>
        <p:nvPicPr>
          <p:cNvPr id="9"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5080" y="3505200"/>
            <a:ext cx="2788920" cy="27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4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5</a:t>
            </a:fld>
            <a:endParaRPr lang="en-US" dirty="0"/>
          </a:p>
        </p:txBody>
      </p:sp>
      <p:sp>
        <p:nvSpPr>
          <p:cNvPr id="6" name="Footer Placeholder 5"/>
          <p:cNvSpPr>
            <a:spLocks noGrp="1"/>
          </p:cNvSpPr>
          <p:nvPr>
            <p:ph type="ftr" sz="quarter" idx="3"/>
          </p:nvPr>
        </p:nvSpPr>
        <p:spPr/>
        <p:txBody>
          <a:bodyPr/>
          <a:lstStyle/>
          <a:p>
            <a:r>
              <a:rPr lang="en-US" smtClean="0"/>
              <a:t>Session 4 – DRE Curriculum Package and Teaching Assignments</a:t>
            </a:r>
            <a:endParaRPr lang="en-US" dirty="0"/>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9481"/>
            <a:ext cx="8534400" cy="6281319"/>
          </a:xfrm>
        </p:spPr>
      </p:pic>
      <p:sp>
        <p:nvSpPr>
          <p:cNvPr id="10" name="TextBox 9"/>
          <p:cNvSpPr txBox="1"/>
          <p:nvPr/>
        </p:nvSpPr>
        <p:spPr>
          <a:xfrm>
            <a:off x="381000" y="609600"/>
            <a:ext cx="7620000" cy="1015663"/>
          </a:xfrm>
          <a:prstGeom prst="rect">
            <a:avLst/>
          </a:prstGeom>
          <a:solidFill>
            <a:schemeClr val="bg1"/>
          </a:solidFill>
        </p:spPr>
        <p:txBody>
          <a:bodyPr wrap="square" rtlCol="0">
            <a:spAutoFit/>
          </a:bodyPr>
          <a:lstStyle/>
          <a:p>
            <a:pPr algn="ctr"/>
            <a:r>
              <a:rPr lang="en-US" sz="6000" b="1" dirty="0">
                <a:latin typeface="MV Boli" panose="02000500030200090000" pitchFamily="2" charset="0"/>
                <a:cs typeface="MV Boli" panose="02000500030200090000" pitchFamily="2" charset="0"/>
              </a:rPr>
              <a:t>DRE Curriculum</a:t>
            </a:r>
          </a:p>
        </p:txBody>
      </p:sp>
    </p:spTree>
    <p:extLst>
      <p:ext uri="{BB962C8B-B14F-4D97-AF65-F5344CB8AC3E}">
        <p14:creationId xmlns:p14="http://schemas.microsoft.com/office/powerpoint/2010/main" val="276025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49800" y="2311400"/>
            <a:ext cx="4394200" cy="439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Overview of the DRE School</a:t>
            </a:r>
          </a:p>
        </p:txBody>
      </p:sp>
      <p:sp>
        <p:nvSpPr>
          <p:cNvPr id="3" name="Content Placeholder 2"/>
          <p:cNvSpPr>
            <a:spLocks noGrp="1"/>
          </p:cNvSpPr>
          <p:nvPr>
            <p:ph idx="1"/>
          </p:nvPr>
        </p:nvSpPr>
        <p:spPr/>
        <p:txBody>
          <a:bodyPr/>
          <a:lstStyle/>
          <a:p>
            <a:r>
              <a:rPr lang="en-US" dirty="0"/>
              <a:t>For whom is the training intended</a:t>
            </a:r>
          </a:p>
          <a:p>
            <a:r>
              <a:rPr lang="en-US" dirty="0"/>
              <a:t>What is the purpose of the training</a:t>
            </a:r>
          </a:p>
          <a:p>
            <a:r>
              <a:rPr lang="en-US" dirty="0"/>
              <a:t>What will the participants get out of the </a:t>
            </a:r>
            <a:r>
              <a:rPr lang="en-US" dirty="0" smtClean="0"/>
              <a:t>training</a:t>
            </a:r>
            <a:endParaRPr lang="en-US" dirty="0"/>
          </a:p>
        </p:txBody>
      </p:sp>
      <p:sp>
        <p:nvSpPr>
          <p:cNvPr id="4" name="Footer Placeholder 3"/>
          <p:cNvSpPr>
            <a:spLocks noGrp="1"/>
          </p:cNvSpPr>
          <p:nvPr>
            <p:ph type="ftr" sz="quarter" idx="4294967295"/>
          </p:nvPr>
        </p:nvSpPr>
        <p:spPr>
          <a:xfrm>
            <a:off x="152400" y="6356350"/>
            <a:ext cx="3505200" cy="365125"/>
          </a:xfrm>
          <a:prstGeom prst="rect">
            <a:avLst/>
          </a:prstGeom>
        </p:spPr>
        <p:txBody>
          <a:bodyPr/>
          <a:lstStyle/>
          <a:p>
            <a:r>
              <a:rPr lang="en-US" sz="1000"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6</a:t>
            </a:fld>
            <a:endParaRPr lang="en-US" dirty="0"/>
          </a:p>
        </p:txBody>
      </p:sp>
    </p:spTree>
    <p:extLst>
      <p:ext uri="{BB962C8B-B14F-4D97-AF65-F5344CB8AC3E}">
        <p14:creationId xmlns:p14="http://schemas.microsoft.com/office/powerpoint/2010/main" val="15052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8C2SNN6R\5471047557_4dc13f537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0310" y="2209800"/>
            <a:ext cx="4394200" cy="439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t>Overview of the DRE </a:t>
            </a:r>
            <a:r>
              <a:rPr lang="en-US" b="1" dirty="0" smtClean="0"/>
              <a:t>School (continued)</a:t>
            </a:r>
            <a:endParaRPr lang="en-US" b="1" dirty="0"/>
          </a:p>
        </p:txBody>
      </p:sp>
      <p:sp>
        <p:nvSpPr>
          <p:cNvPr id="3" name="Content Placeholder 2"/>
          <p:cNvSpPr>
            <a:spLocks noGrp="1"/>
          </p:cNvSpPr>
          <p:nvPr>
            <p:ph idx="1"/>
          </p:nvPr>
        </p:nvSpPr>
        <p:spPr/>
        <p:txBody>
          <a:bodyPr/>
          <a:lstStyle/>
          <a:p>
            <a:r>
              <a:rPr lang="en-US" dirty="0" smtClean="0"/>
              <a:t>What </a:t>
            </a:r>
            <a:r>
              <a:rPr lang="en-US" dirty="0"/>
              <a:t>subject matter does the course cover</a:t>
            </a:r>
          </a:p>
          <a:p>
            <a:r>
              <a:rPr lang="en-US" dirty="0"/>
              <a:t>What activities take place during the training</a:t>
            </a:r>
          </a:p>
          <a:p>
            <a:r>
              <a:rPr lang="en-US" dirty="0"/>
              <a:t>How long does the training take</a:t>
            </a:r>
          </a:p>
        </p:txBody>
      </p:sp>
      <p:sp>
        <p:nvSpPr>
          <p:cNvPr id="4" name="Footer Placeholder 3"/>
          <p:cNvSpPr>
            <a:spLocks noGrp="1"/>
          </p:cNvSpPr>
          <p:nvPr>
            <p:ph type="ftr" sz="quarter" idx="4294967295"/>
          </p:nvPr>
        </p:nvSpPr>
        <p:spPr>
          <a:xfrm>
            <a:off x="152400" y="6356350"/>
            <a:ext cx="3505200" cy="365125"/>
          </a:xfrm>
          <a:prstGeom prst="rect">
            <a:avLst/>
          </a:prstGeom>
        </p:spPr>
        <p:txBody>
          <a:bodyPr/>
          <a:lstStyle/>
          <a:p>
            <a:r>
              <a:rPr lang="en-US" sz="1000" dirty="0"/>
              <a:t>Session 4 – DRE Curriculum Package and Teaching Assignments</a:t>
            </a:r>
          </a:p>
        </p:txBody>
      </p:sp>
      <p:sp>
        <p:nvSpPr>
          <p:cNvPr id="5" name="Slide Number Placeholder 4"/>
          <p:cNvSpPr>
            <a:spLocks noGrp="1"/>
          </p:cNvSpPr>
          <p:nvPr>
            <p:ph type="sldNum" sz="quarter" idx="12"/>
          </p:nvPr>
        </p:nvSpPr>
        <p:spPr/>
        <p:txBody>
          <a:bodyPr/>
          <a:lstStyle/>
          <a:p>
            <a:r>
              <a:rPr lang="en-US"/>
              <a:t>4-</a:t>
            </a:r>
            <a:fld id="{C6F3177E-27ED-4792-9A52-D1409DFD05E3}" type="slidenum">
              <a:rPr lang="en-US" smtClean="0"/>
              <a:pPr/>
              <a:t>7</a:t>
            </a:fld>
            <a:endParaRPr lang="en-US" dirty="0"/>
          </a:p>
        </p:txBody>
      </p:sp>
    </p:spTree>
    <p:extLst>
      <p:ext uri="{BB962C8B-B14F-4D97-AF65-F5344CB8AC3E}">
        <p14:creationId xmlns:p14="http://schemas.microsoft.com/office/powerpoint/2010/main" val="30425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05F5B199-9507-4415-8CA8-F5C126E1E320}" type="slidenum">
              <a:rPr lang="en-US" smtClean="0"/>
              <a:pPr/>
              <a:t>8</a:t>
            </a:fld>
            <a:endParaRPr lang="en-US" dirty="0"/>
          </a:p>
        </p:txBody>
      </p:sp>
      <p:sp>
        <p:nvSpPr>
          <p:cNvPr id="6" name="Footer Placeholder 5"/>
          <p:cNvSpPr>
            <a:spLocks noGrp="1"/>
          </p:cNvSpPr>
          <p:nvPr>
            <p:ph type="ftr" sz="quarter" idx="3"/>
          </p:nvPr>
        </p:nvSpPr>
        <p:spPr/>
        <p:txBody>
          <a:bodyPr/>
          <a:lstStyle/>
          <a:p>
            <a:r>
              <a:rPr lang="en-US" smtClean="0"/>
              <a:t>Session 4 – DRE Curriculum Package and Teaching Assignments</a:t>
            </a:r>
            <a:endParaRPr lang="en-US" dirty="0"/>
          </a:p>
        </p:txBody>
      </p:sp>
      <p:pic>
        <p:nvPicPr>
          <p:cNvPr id="10"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304800"/>
            <a:ext cx="7162800" cy="5798872"/>
          </a:xfrm>
        </p:spPr>
      </p:pic>
      <p:sp>
        <p:nvSpPr>
          <p:cNvPr id="11" name="Rectangle 10"/>
          <p:cNvSpPr/>
          <p:nvPr/>
        </p:nvSpPr>
        <p:spPr>
          <a:xfrm>
            <a:off x="500149" y="3790604"/>
            <a:ext cx="3200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61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13" r="913"/>
          <a:stretch/>
        </p:blipFill>
        <p:spPr>
          <a:xfrm>
            <a:off x="0" y="-2"/>
            <a:ext cx="9144000" cy="6858002"/>
          </a:xfrm>
        </p:spPr>
      </p:pic>
      <p:sp>
        <p:nvSpPr>
          <p:cNvPr id="2" name="Title 1"/>
          <p:cNvSpPr>
            <a:spLocks noGrp="1"/>
          </p:cNvSpPr>
          <p:nvPr>
            <p:ph type="title"/>
          </p:nvPr>
        </p:nvSpPr>
        <p:spPr>
          <a:xfrm>
            <a:off x="0" y="0"/>
            <a:ext cx="9144000" cy="1417320"/>
          </a:xfrm>
          <a:solidFill>
            <a:srgbClr val="FFFFFF">
              <a:alpha val="74902"/>
            </a:srgbClr>
          </a:solidFill>
        </p:spPr>
        <p:txBody>
          <a:bodyPr/>
          <a:lstStyle/>
          <a:p>
            <a:r>
              <a:rPr lang="en-US" b="1" dirty="0" smtClean="0"/>
              <a:t>Administrator Guide</a:t>
            </a:r>
            <a:endParaRPr lang="en-US" b="1" dirty="0"/>
          </a:p>
        </p:txBody>
      </p:sp>
      <p:sp>
        <p:nvSpPr>
          <p:cNvPr id="5" name="Slide Number Placeholder 4"/>
          <p:cNvSpPr>
            <a:spLocks noGrp="1"/>
          </p:cNvSpPr>
          <p:nvPr>
            <p:ph type="sldNum" sz="quarter" idx="12"/>
          </p:nvPr>
        </p:nvSpPr>
        <p:spPr/>
        <p:txBody>
          <a:bodyPr/>
          <a:lstStyle/>
          <a:p>
            <a:r>
              <a:rPr lang="en-US" smtClean="0"/>
              <a:t>4-</a:t>
            </a:r>
            <a:fld id="{05F5B199-9507-4415-8CA8-F5C126E1E320}" type="slidenum">
              <a:rPr lang="en-US" smtClean="0"/>
              <a:pPr/>
              <a:t>9</a:t>
            </a:fld>
            <a:endParaRPr lang="en-US" dirty="0"/>
          </a:p>
        </p:txBody>
      </p:sp>
      <p:sp>
        <p:nvSpPr>
          <p:cNvPr id="7" name="Footer Placeholder 6"/>
          <p:cNvSpPr>
            <a:spLocks noGrp="1"/>
          </p:cNvSpPr>
          <p:nvPr>
            <p:ph type="ftr" sz="quarter" idx="3"/>
          </p:nvPr>
        </p:nvSpPr>
        <p:spPr/>
        <p:txBody>
          <a:bodyPr/>
          <a:lstStyle/>
          <a:p>
            <a:r>
              <a:rPr lang="en-US" smtClean="0"/>
              <a:t>Session 4 – DRE Curriculum Package and Teaching Assignments</a:t>
            </a:r>
            <a:endParaRPr lang="en-US" dirty="0"/>
          </a:p>
        </p:txBody>
      </p:sp>
    </p:spTree>
    <p:extLst>
      <p:ext uri="{BB962C8B-B14F-4D97-AF65-F5344CB8AC3E}">
        <p14:creationId xmlns:p14="http://schemas.microsoft.com/office/powerpoint/2010/main" val="397792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2744</Words>
  <Application>Microsoft Office PowerPoint</Application>
  <PresentationFormat>On-screen Show (4:3)</PresentationFormat>
  <Paragraphs>585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Content Segments</vt:lpstr>
      <vt:lpstr>PowerPoint Presentation</vt:lpstr>
      <vt:lpstr>Session Objectives</vt:lpstr>
      <vt:lpstr>PowerPoint Presentation</vt:lpstr>
      <vt:lpstr>Overview of the DRE School</vt:lpstr>
      <vt:lpstr>Overview of the DRE School (continued)</vt:lpstr>
      <vt:lpstr>PowerPoint Presentation</vt:lpstr>
      <vt:lpstr>Administrator Guide</vt:lpstr>
      <vt:lpstr>Purposes of the Lesson Plan</vt:lpstr>
      <vt:lpstr>Format of the Lesson Plan</vt:lpstr>
      <vt:lpstr>How to Use the Lesson Plans</vt:lpstr>
      <vt:lpstr>Read the Lesson Plan</vt:lpstr>
      <vt:lpstr>Personalize</vt:lpstr>
      <vt:lpstr>PowerPoint Presentation</vt:lpstr>
      <vt:lpstr>Outlines</vt:lpstr>
      <vt:lpstr>What to Take to the Classroom</vt:lpstr>
      <vt:lpstr>PowerPoint Presentation</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97</cp:revision>
  <cp:lastPrinted>2017-02-23T18:17:33Z</cp:lastPrinted>
  <dcterms:created xsi:type="dcterms:W3CDTF">2015-07-08T15:58:32Z</dcterms:created>
  <dcterms:modified xsi:type="dcterms:W3CDTF">2017-02-23T18:18:18Z</dcterms:modified>
</cp:coreProperties>
</file>