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6091" autoAdjust="0"/>
    <p:restoredTop sz="58730" autoAdjust="0"/>
  </p:normalViewPr>
  <p:slideViewPr>
    <p:cSldViewPr>
      <p:cViewPr>
        <p:scale>
          <a:sx n="50" d="100"/>
          <a:sy n="50" d="100"/>
        </p:scale>
        <p:origin x="-1680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70" d="100"/>
          <a:sy n="70" d="100"/>
        </p:scale>
        <p:origin x="-2148" y="-27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3D64F5F-3E0E-4BDE-A658-A3FBD5031DFF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596F7A6B-2103-47CE-AB3E-8BEE292369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883673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r>
              <a:rPr lang="en-US" dirty="0" smtClean="0"/>
              <a:t>Drug Recognition Expert</a:t>
            </a:r>
          </a:p>
          <a:p>
            <a:r>
              <a:rPr lang="en-US" dirty="0" smtClean="0"/>
              <a:t>Condensed Instructor Development Course</a:t>
            </a:r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-1" y="9119474"/>
            <a:ext cx="4143587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000"/>
            </a:lvl1pPr>
          </a:lstStyle>
          <a:p>
            <a:r>
              <a:rPr lang="en-US" dirty="0" smtClean="0"/>
              <a:t>Additional Activity – Preparation for Practice Teaching</a:t>
            </a:r>
          </a:p>
          <a:p>
            <a:r>
              <a:rPr lang="en-US" dirty="0" smtClean="0"/>
              <a:t>February 2017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r>
              <a:rPr lang="en-US" dirty="0" smtClean="0"/>
              <a:t>Page </a:t>
            </a:r>
            <a:fld id="{2D0F2CFA-0593-433C-A738-84B1DD39D9D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14648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738313" y="720725"/>
            <a:ext cx="3838575" cy="28797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31520" y="4094328"/>
            <a:ext cx="5852160" cy="4786782"/>
          </a:xfrm>
        </p:spPr>
        <p:txBody>
          <a:bodyPr/>
          <a:lstStyle/>
          <a:p>
            <a:r>
              <a:rPr lang="en-US" sz="1200" b="1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Additional</a:t>
            </a:r>
            <a:r>
              <a:rPr lang="en-US" sz="1200" b="1" u="sng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Activity – Assignments for Practice Teaching</a:t>
            </a:r>
            <a:endParaRPr lang="en-US" sz="1200" u="sng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1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Identification Of Teaching Assignments – Hand out Student-Instructor Assignment Sheet located in the Appendices.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1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Discuss classroom assignments (Classroom A, B, C, etc.). Student-instructors will work in a particular classroom for all teaching assignments.  Inform the participants of the locations of the various classrooms. Each classroom will be fully equipped with audio-visuals, participant handout materials, etc.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1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Discuss sessions and segments. Each student-instructor has one or more teaching assignments.  Instruct the participants to identify their personal assignments and to “highlight” those Sessions and Segments using a yellow marker.</a:t>
            </a:r>
          </a:p>
          <a:p>
            <a:endParaRPr lang="en-US" sz="1200" b="1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All assignments are team-teaching assignments.  Participants must get together with their partners to decide how they will “divide up” the teaching responsibilities for each Session and Segment.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1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Supply participants with the presentation evaluation forms containing the performance indicators that will be evaluated (See Appendices in Administrator Guide). 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b="1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Repeat repetition exercise from Session 3E.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 smtClean="0"/>
          </a:p>
          <a:p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en-US" smtClean="0"/>
              <a:t>Page </a:t>
            </a:r>
            <a:fld id="{2D0F2CFA-0593-433C-A738-84B1DD39D9D1}" type="slidenum">
              <a:rPr lang="en-US" smtClean="0"/>
              <a:t>1</a:t>
            </a:fld>
            <a:endParaRPr lang="en-US" dirty="0"/>
          </a:p>
        </p:txBody>
      </p:sp>
      <p:sp>
        <p:nvSpPr>
          <p:cNvPr id="8" name="Header Placeholder 7"/>
          <p:cNvSpPr>
            <a:spLocks noGrp="1"/>
          </p:cNvSpPr>
          <p:nvPr>
            <p:ph type="hdr" sz="quarter" idx="15"/>
          </p:nvPr>
        </p:nvSpPr>
        <p:spPr/>
        <p:txBody>
          <a:bodyPr/>
          <a:lstStyle/>
          <a:p>
            <a:r>
              <a:rPr lang="en-US" smtClean="0"/>
              <a:t>Drug Recognition Expert</a:t>
            </a:r>
          </a:p>
          <a:p>
            <a:r>
              <a:rPr lang="en-US" smtClean="0"/>
              <a:t>Condensed Instructor Development Course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r>
              <a:rPr lang="en-US" smtClean="0"/>
              <a:t>Additional Activity – Preparation for Practice Teaching</a:t>
            </a:r>
          </a:p>
          <a:p>
            <a:r>
              <a:rPr lang="en-US" smtClean="0"/>
              <a:t>February 2017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21950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52400" y="6356350"/>
            <a:ext cx="3657600" cy="365125"/>
          </a:xfrm>
        </p:spPr>
        <p:txBody>
          <a:bodyPr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Additional Activity – Preparation for Practice Teaching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1000">
                <a:solidFill>
                  <a:schemeClr val="tx1"/>
                </a:solidFill>
              </a:defRPr>
            </a:lvl1pPr>
          </a:lstStyle>
          <a:p>
            <a:fld id="{C6F3177E-27ED-4792-9A52-D1409DFD05E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952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18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18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968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878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1902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16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8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94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45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356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E892E-F2B5-4D82-90F1-13E8A6BAE4C6}" type="datetimeFigureOut">
              <a:rPr lang="en-US" smtClean="0"/>
              <a:t>2/23/2017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Additional Activity – Preparation for Practice Teaching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4B74B-C9DE-4985-BE41-0DF01BC5C5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04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5943600" y="0"/>
            <a:ext cx="3200401" cy="6945947"/>
            <a:chOff x="31536" y="-78828"/>
            <a:chExt cx="3072683" cy="10231910"/>
          </a:xfrm>
          <a:gradFill flip="none" rotWithShape="1">
            <a:gsLst>
              <a:gs pos="0">
                <a:srgbClr val="33CC33"/>
              </a:gs>
              <a:gs pos="24000">
                <a:srgbClr val="008000"/>
              </a:gs>
              <a:gs pos="60000">
                <a:srgbClr val="336600"/>
              </a:gs>
              <a:gs pos="100000">
                <a:srgbClr val="003300"/>
              </a:gs>
            </a:gsLst>
            <a:lin ang="5400000" scaled="1"/>
            <a:tileRect/>
          </a:gradFill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133350" y="-78828"/>
              <a:ext cx="2970869" cy="10137229"/>
            </a:xfrm>
            <a:prstGeom prst="rect">
              <a:avLst/>
            </a:prstGeom>
            <a:grpFill/>
            <a:extLst/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en-US"/>
            </a:p>
          </p:txBody>
        </p:sp>
        <p:sp>
          <p:nvSpPr>
            <p:cNvPr id="6" name="Rectangle 5" descr="Light vertical"/>
            <p:cNvSpPr>
              <a:spLocks noChangeArrowheads="1"/>
            </p:cNvSpPr>
            <p:nvPr/>
          </p:nvSpPr>
          <p:spPr bwMode="auto">
            <a:xfrm>
              <a:off x="31536" y="-78828"/>
              <a:ext cx="45724" cy="10231910"/>
            </a:xfrm>
            <a:prstGeom prst="rect">
              <a:avLst/>
            </a:prstGeom>
            <a:grpFill/>
            <a:ln w="12700">
              <a:solidFill>
                <a:srgbClr val="FFFFFF"/>
              </a:solidFill>
              <a:miter lim="800000"/>
              <a:headEnd/>
              <a:tailEnd/>
            </a:ln>
            <a:extLst/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en-US"/>
            </a:p>
          </p:txBody>
        </p:sp>
      </p:grp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6019800" y="0"/>
            <a:ext cx="3099435" cy="266700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8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5760" tIns="182880" rIns="182880" bIns="182880" anchor="b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ln w="3175" cap="rnd" cmpd="sng" algn="ctr">
                  <a:solidFill>
                    <a:srgbClr val="0D1F35"/>
                  </a:solidFill>
                  <a:prstDash val="solid"/>
                  <a:bevel/>
                </a:ln>
                <a:solidFill>
                  <a:srgbClr val="FFFFFF"/>
                </a:solidFill>
                <a:effectLst/>
                <a:latin typeface="Cambria"/>
                <a:ea typeface="Times New Roman"/>
                <a:cs typeface="Times New Roman"/>
              </a:rPr>
              <a:t>Drug Recognition Expert</a:t>
            </a:r>
            <a:endParaRPr lang="en-US" sz="2400" dirty="0">
              <a:effectLst/>
              <a:latin typeface="Calibri"/>
              <a:ea typeface="Times New Roman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ln w="3175" cap="rnd" cmpd="sng" algn="ctr">
                  <a:solidFill>
                    <a:srgbClr val="0D1F35"/>
                  </a:solidFill>
                  <a:prstDash val="solid"/>
                  <a:bevel/>
                </a:ln>
                <a:solidFill>
                  <a:srgbClr val="FFFFFF"/>
                </a:solidFill>
                <a:effectLst/>
                <a:latin typeface="Cambria"/>
                <a:ea typeface="Times New Roman"/>
                <a:cs typeface="Times New Roman"/>
              </a:rPr>
              <a:t>Condensed Instructor </a:t>
            </a:r>
            <a:endParaRPr lang="en-US" sz="2400" dirty="0">
              <a:effectLst/>
              <a:latin typeface="Calibri"/>
              <a:ea typeface="Times New Roman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ln w="3175" cap="rnd" cmpd="sng" algn="ctr">
                  <a:solidFill>
                    <a:srgbClr val="0D1F35"/>
                  </a:solidFill>
                  <a:prstDash val="solid"/>
                  <a:bevel/>
                </a:ln>
                <a:solidFill>
                  <a:srgbClr val="FFFFFF"/>
                </a:solidFill>
                <a:effectLst/>
                <a:latin typeface="Cambria"/>
                <a:ea typeface="Times New Roman"/>
                <a:cs typeface="Times New Roman"/>
              </a:rPr>
              <a:t>Development</a:t>
            </a:r>
            <a:endParaRPr lang="en-US" sz="2400" dirty="0">
              <a:effectLst/>
              <a:latin typeface="Calibri"/>
              <a:ea typeface="Times New Roman"/>
              <a:cs typeface="Times New Roman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dirty="0" smtClean="0">
                <a:ln w="3175" cap="rnd" cmpd="sng" algn="ctr">
                  <a:solidFill>
                    <a:srgbClr val="0D1F35"/>
                  </a:solidFill>
                  <a:prstDash val="solid"/>
                  <a:bevel/>
                </a:ln>
                <a:solidFill>
                  <a:srgbClr val="FFFFFF"/>
                </a:solidFill>
                <a:effectLst/>
                <a:latin typeface="Cambria"/>
                <a:ea typeface="Times New Roman"/>
                <a:cs typeface="Times New Roman"/>
              </a:rPr>
              <a:t>Course</a:t>
            </a:r>
            <a:r>
              <a:rPr lang="en-US" sz="2400" b="1" dirty="0">
                <a:ln w="3175" cap="rnd" cmpd="sng" algn="ctr">
                  <a:solidFill>
                    <a:srgbClr val="0D1F35"/>
                  </a:solidFill>
                  <a:prstDash val="solid"/>
                  <a:bevel/>
                </a:ln>
                <a:solidFill>
                  <a:srgbClr val="FFFFFF"/>
                </a:solidFill>
                <a:effectLst/>
                <a:latin typeface="Cambria"/>
                <a:ea typeface="Times New Roman"/>
                <a:cs typeface="Times New Roman"/>
              </a:rPr>
              <a:t> </a:t>
            </a:r>
            <a:endParaRPr lang="en-US" sz="2400" b="1" dirty="0" smtClean="0">
              <a:ln w="3175" cap="rnd" cmpd="sng" algn="ctr">
                <a:solidFill>
                  <a:srgbClr val="0D1F35"/>
                </a:solidFill>
                <a:prstDash val="solid"/>
                <a:bevel/>
              </a:ln>
              <a:solidFill>
                <a:srgbClr val="FFFFFF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9050" y="2805895"/>
            <a:ext cx="8210550" cy="1005840"/>
          </a:xfrm>
          <a:prstGeom prst="rect">
            <a:avLst/>
          </a:prstGeom>
          <a:solidFill>
            <a:schemeClr val="tx1"/>
          </a:solidFill>
          <a:ln w="12700">
            <a:solidFill>
              <a:schemeClr val="bg1"/>
            </a:solidFill>
            <a:miter lim="800000"/>
            <a:headEnd/>
            <a:tailEnd/>
          </a:ln>
          <a:extLst/>
        </p:spPr>
        <p:txBody>
          <a:bodyPr rot="0" vert="horz" wrap="square" lIns="182880" tIns="45720" rIns="182880" bIns="45720" anchor="ctr" anchorCtr="0" upright="1">
            <a:spAutoFit/>
          </a:bodyPr>
          <a:lstStyle/>
          <a:p>
            <a:pPr marL="0" marR="0" algn="r">
              <a:spcBef>
                <a:spcPts val="0"/>
              </a:spcBef>
              <a:spcAft>
                <a:spcPts val="0"/>
              </a:spcAft>
            </a:pPr>
            <a:r>
              <a:rPr lang="en-US" sz="2800">
                <a:solidFill>
                  <a:srgbClr val="FFFFFF"/>
                </a:solidFill>
                <a:effectLst/>
                <a:latin typeface="Cambria"/>
                <a:ea typeface="Times New Roman"/>
                <a:cs typeface="Times New Roman"/>
              </a:rPr>
              <a:t>     </a:t>
            </a:r>
            <a:endParaRPr lang="en-US" sz="1100">
              <a:effectLst/>
              <a:latin typeface="Calibri"/>
              <a:ea typeface="Times New Roman"/>
              <a:cs typeface="Times New Roman"/>
            </a:endParaRPr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990600" y="2779693"/>
            <a:ext cx="723900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Additional Activity</a:t>
            </a:r>
            <a:r>
              <a:rPr kumimoji="0" lang="en-US" altLang="en-US" sz="28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 – Preparation for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0" i="0" u="none" strike="noStrike" cap="none" normalizeH="0" dirty="0" smtClean="0">
                <a:ln>
                  <a:noFill/>
                </a:ln>
                <a:solidFill>
                  <a:srgbClr val="FFFFFF"/>
                </a:solidFill>
                <a:effectLst/>
                <a:latin typeface="Cambria" pitchFamily="18" charset="0"/>
                <a:ea typeface="Times New Roman" pitchFamily="18" charset="0"/>
                <a:cs typeface="Times New Roman" pitchFamily="18" charset="0"/>
              </a:rPr>
              <a:t>Practice Teaching</a:t>
            </a:r>
            <a:endParaRPr kumimoji="0" lang="en-US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33255" y="5532120"/>
            <a:ext cx="1095124" cy="731520"/>
          </a:xfrm>
          <a:prstGeom prst="rect">
            <a:avLst/>
          </a:prstGeom>
        </p:spPr>
      </p:pic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1648" y="5486400"/>
            <a:ext cx="855446" cy="8229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450" t="33879" r="17684" b="39129"/>
          <a:stretch/>
        </p:blipFill>
        <p:spPr>
          <a:xfrm>
            <a:off x="38100" y="5531215"/>
            <a:ext cx="2181885" cy="733330"/>
          </a:xfrm>
          <a:prstGeom prst="rect">
            <a:avLst/>
          </a:prstGeom>
        </p:spPr>
      </p:pic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6044565" y="5486400"/>
            <a:ext cx="3099435" cy="777240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80000"/>
                  </a:srgbClr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FFFFFF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365760" tIns="182880" rIns="182880" bIns="182880" anchor="b" anchorCtr="0" upright="1">
            <a:no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600" b="1" dirty="0" smtClean="0">
                <a:ln w="3175" cap="rnd" cmpd="sng" algn="ctr">
                  <a:solidFill>
                    <a:srgbClr val="0D1F35"/>
                  </a:solidFill>
                  <a:prstDash val="solid"/>
                  <a:bevel/>
                </a:ln>
                <a:solidFill>
                  <a:srgbClr val="FFFFFF"/>
                </a:solidFill>
                <a:effectLst/>
                <a:latin typeface="Cambria"/>
                <a:ea typeface="Times New Roman"/>
                <a:cs typeface="Times New Roman"/>
              </a:rPr>
              <a:t>February 2017</a:t>
            </a:r>
            <a:r>
              <a:rPr lang="en-US" sz="3600" b="1" dirty="0">
                <a:ln w="3175" cap="rnd" cmpd="sng" algn="ctr">
                  <a:solidFill>
                    <a:srgbClr val="0D1F35"/>
                  </a:solidFill>
                  <a:prstDash val="solid"/>
                  <a:bevel/>
                </a:ln>
                <a:solidFill>
                  <a:srgbClr val="FFFFFF"/>
                </a:solidFill>
                <a:effectLst/>
                <a:latin typeface="Cambria"/>
                <a:ea typeface="Times New Roman"/>
                <a:cs typeface="Times New Roman"/>
              </a:rPr>
              <a:t> </a:t>
            </a:r>
            <a:endParaRPr lang="en-US" sz="3600" b="1" dirty="0" smtClean="0">
              <a:ln w="3175" cap="rnd" cmpd="sng" algn="ctr">
                <a:solidFill>
                  <a:srgbClr val="0D1F35"/>
                </a:solidFill>
                <a:prstDash val="solid"/>
                <a:bevel/>
              </a:ln>
              <a:solidFill>
                <a:srgbClr val="FFFFFF"/>
              </a:solidFill>
              <a:effectLst/>
              <a:latin typeface="Cambria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136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1181</TotalTime>
  <Words>204</Words>
  <Application>Microsoft Office PowerPoint</Application>
  <PresentationFormat>On-screen Show (4:3)</PresentationFormat>
  <Paragraphs>26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DOT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 the Trainer</dc:title>
  <dc:creator>Greg Morris</dc:creator>
  <cp:lastModifiedBy>USDOT_User</cp:lastModifiedBy>
  <cp:revision>80</cp:revision>
  <cp:lastPrinted>2017-02-23T18:24:24Z</cp:lastPrinted>
  <dcterms:created xsi:type="dcterms:W3CDTF">2015-01-29T16:06:56Z</dcterms:created>
  <dcterms:modified xsi:type="dcterms:W3CDTF">2017-02-23T18:24:32Z</dcterms:modified>
</cp:coreProperties>
</file>