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36600"/>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52137" autoAdjust="0"/>
  </p:normalViewPr>
  <p:slideViewPr>
    <p:cSldViewPr>
      <p:cViewPr>
        <p:scale>
          <a:sx n="50" d="100"/>
          <a:sy n="50" d="100"/>
        </p:scale>
        <p:origin x="-1560" y="-114"/>
      </p:cViewPr>
      <p:guideLst>
        <p:guide orient="horz" pos="2160"/>
        <p:guide pos="2880"/>
      </p:guideLst>
    </p:cSldViewPr>
  </p:slideViewPr>
  <p:outlineViewPr>
    <p:cViewPr>
      <p:scale>
        <a:sx n="33" d="100"/>
        <a:sy n="33" d="100"/>
      </p:scale>
      <p:origin x="0" y="0"/>
    </p:cViewPr>
  </p:outlineViewPr>
  <p:notesTextViewPr>
    <p:cViewPr>
      <p:scale>
        <a:sx n="1" d="1"/>
        <a:sy n="1" d="1"/>
      </p:scale>
      <p:origin x="0" y="702"/>
    </p:cViewPr>
  </p:notesTextViewPr>
  <p:notesViewPr>
    <p:cSldViewPr>
      <p:cViewPr>
        <p:scale>
          <a:sx n="70" d="100"/>
          <a:sy n="70" d="100"/>
        </p:scale>
        <p:origin x="-2148" y="-2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1/30/2017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a:t>Drug Recognition Expert</a:t>
            </a:r>
          </a:p>
          <a:p>
            <a:r>
              <a:rPr lang="en-US" dirty="0"/>
              <a:t>Instructor Development Course</a:t>
            </a:r>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100"/>
            </a:lvl1pPr>
          </a:lstStyle>
          <a:p>
            <a:r>
              <a:rPr lang="en-US" dirty="0" smtClean="0"/>
              <a:t>Session 1 – Introduction</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1</a:t>
            </a:fld>
            <a:endParaRPr lang="en-US" dirty="0"/>
          </a:p>
        </p:txBody>
      </p:sp>
      <p:sp>
        <p:nvSpPr>
          <p:cNvPr id="7" name="Header Placeholder 6"/>
          <p:cNvSpPr>
            <a:spLocks noGrp="1"/>
          </p:cNvSpPr>
          <p:nvPr>
            <p:ph type="hdr" sz="quarter" idx="12"/>
          </p:nvPr>
        </p:nvSpPr>
        <p:spPr/>
        <p:txBody>
          <a:bodyPr/>
          <a:lstStyle/>
          <a:p>
            <a:r>
              <a:rPr lang="en-US"/>
              <a:t>Drug Recognition Expert</a:t>
            </a:r>
          </a:p>
          <a:p>
            <a:r>
              <a:rPr lang="en-US"/>
              <a:t>Instructor Development Course</a:t>
            </a:r>
            <a:endParaRPr lang="en-US" dirty="0"/>
          </a:p>
        </p:txBody>
      </p:sp>
      <p:sp>
        <p:nvSpPr>
          <p:cNvPr id="6" name="Footer Placeholder 5"/>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579120" y="3810000"/>
            <a:ext cx="6126480" cy="5334000"/>
          </a:xfrm>
        </p:spPr>
        <p:txBody>
          <a:bodyPr/>
          <a:lstStyle/>
          <a:p>
            <a:r>
              <a:rPr lang="en-US" sz="1200" b="1" cap="all" dirty="0"/>
              <a:t>D. </a:t>
            </a:r>
            <a:r>
              <a:rPr lang="en-US" sz="1200" b="1" u="sng" cap="all" dirty="0"/>
              <a:t>Introduction </a:t>
            </a:r>
            <a:endParaRPr lang="en-US" sz="1200" cap="all" dirty="0"/>
          </a:p>
          <a:p>
            <a:endParaRPr lang="en-US" sz="1200" b="1" i="1" dirty="0"/>
          </a:p>
          <a:p>
            <a:r>
              <a:rPr lang="en-US" sz="1200" b="1" i="1" dirty="0"/>
              <a:t>The following activity includes an introduction of all instructors and participants. Be enthusiastic and use humor appropriately. Humor conveys a relaxed, comfortable environment. </a:t>
            </a:r>
            <a:endParaRPr lang="en-US" sz="1200" dirty="0"/>
          </a:p>
          <a:p>
            <a:endParaRPr lang="en-US" sz="1200" b="1" dirty="0"/>
          </a:p>
          <a:p>
            <a:r>
              <a:rPr lang="en-US" sz="1200" b="1" dirty="0"/>
              <a:t>ACTIVITY: </a:t>
            </a:r>
            <a:r>
              <a:rPr lang="en-US" sz="1200" dirty="0"/>
              <a:t>Windowpane</a:t>
            </a:r>
          </a:p>
          <a:p>
            <a:r>
              <a:rPr lang="en-US" sz="1200" b="1" i="1" dirty="0"/>
              <a:t>Objectives: Participants will create a windowpane using an easel/easel pad. Each participant will stand before the group, give a presentation, state their expectations of the course, and provide the faculty with insight into their experience. </a:t>
            </a:r>
          </a:p>
          <a:p>
            <a:r>
              <a:rPr lang="en-US" sz="1200" b="1" i="1" dirty="0"/>
              <a:t>Supplies Needed: Multiple self-adhesive easels/easel pads and multiple packages of colored markers</a:t>
            </a:r>
          </a:p>
          <a:p>
            <a:endParaRPr lang="en-US" sz="1200" b="1" i="1" dirty="0"/>
          </a:p>
          <a:p>
            <a:r>
              <a:rPr lang="en-US" sz="1200" b="1" i="1" dirty="0"/>
              <a:t>Instructors should put an example of their windowpanes up in the classroom as an example. One of the instructors may construct a windowpane in only 1 color that is not easily readable, such as yellow or orange. The instructor who teaches Session 3 will later use this pane for a teaching moment when he or she covers the use of color and impact.  After the panes are completed, the lead instructor will present his or her windowpane to the group, taking no more than two minutes. Next, the participants and instructors will present their panes. Whenever they finish their presentations, participants should tape/stick the windowpanes to the wall in the main room.</a:t>
            </a:r>
            <a:endParaRPr lang="en-US" sz="1200" dirty="0"/>
          </a:p>
          <a:p>
            <a:endParaRPr lang="en-US" sz="1200" b="1" i="1" dirty="0"/>
          </a:p>
          <a:p>
            <a:r>
              <a:rPr lang="en-US" sz="1200" b="1" i="1" dirty="0"/>
              <a:t>Instructions: Give each participant a self-adhesive sheet of paper. The instructor should put an example of the windowpane at the front of the class for participants to see and copy. Have them respond to the questions presented. Advise them they will be presenting their windowpane to the group as a whole. Also let them know their windowpanes will remain posted in the classroom for the remainder of the course.   *Additional instruction for the windowpane activity is provided on the next page</a:t>
            </a:r>
            <a:r>
              <a:rPr lang="en-US" sz="1200" b="1" i="1" dirty="0" smtClean="0"/>
              <a:t>.</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10</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06581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dirty="0"/>
              <a:t>Introductions</a:t>
            </a:r>
          </a:p>
          <a:p>
            <a:pPr lvl="0"/>
            <a:endParaRPr lang="en-US" sz="1200" dirty="0"/>
          </a:p>
          <a:p>
            <a:pPr marL="181240" indent="-181240">
              <a:buFont typeface="Arial" panose="020B0604020202020204" pitchFamily="34" charset="0"/>
              <a:buChar char="•"/>
            </a:pPr>
            <a:r>
              <a:rPr lang="en-US" sz="1200" dirty="0"/>
              <a:t>Name and agency</a:t>
            </a:r>
          </a:p>
          <a:p>
            <a:pPr marL="181240" indent="-181240">
              <a:buFont typeface="Arial" panose="020B0604020202020204" pitchFamily="34" charset="0"/>
              <a:buChar char="•"/>
            </a:pPr>
            <a:r>
              <a:rPr lang="en-US" sz="1200" dirty="0"/>
              <a:t>Experience teaching (years)</a:t>
            </a:r>
          </a:p>
          <a:p>
            <a:pPr marL="181240" indent="-181240">
              <a:buFont typeface="Arial" panose="020B0604020202020204" pitchFamily="34" charset="0"/>
              <a:buChar char="•"/>
            </a:pPr>
            <a:r>
              <a:rPr lang="en-US" sz="1200" dirty="0"/>
              <a:t>Experience as a law enforcement officer (years)</a:t>
            </a:r>
          </a:p>
          <a:p>
            <a:pPr marL="181240" indent="-181240">
              <a:buFont typeface="Arial" panose="020B0604020202020204" pitchFamily="34" charset="0"/>
              <a:buChar char="•"/>
            </a:pPr>
            <a:r>
              <a:rPr lang="en-US" sz="1200" dirty="0"/>
              <a:t>Goal for the course</a:t>
            </a:r>
          </a:p>
          <a:p>
            <a:pPr marL="181240" indent="-181240">
              <a:buFont typeface="Arial" panose="020B0604020202020204" pitchFamily="34" charset="0"/>
              <a:buChar char="•"/>
            </a:pPr>
            <a:r>
              <a:rPr lang="en-US" sz="1200" dirty="0"/>
              <a:t>Your ideal job (pictures can be used)</a:t>
            </a:r>
          </a:p>
          <a:p>
            <a:pPr lvl="0"/>
            <a:endParaRPr lang="en-US" sz="1200" dirty="0"/>
          </a:p>
          <a:p>
            <a:pPr defTabSz="966612">
              <a:defRPr/>
            </a:pPr>
            <a:r>
              <a:rPr lang="en-US" sz="1200" b="1" i="1" dirty="0"/>
              <a:t>Whenever the instructors finish their presentations, allow 10 minutes for participants to create their own windowpanes.  </a:t>
            </a:r>
          </a:p>
          <a:p>
            <a:r>
              <a:rPr lang="en-US" sz="1200" b="1" i="1" dirty="0"/>
              <a:t>Participants should tape/stick the windowpanes to the wall in the main room. Allow each participant 2 – 3 minutes to present their windowpanes.</a:t>
            </a:r>
            <a:endParaRPr lang="en-US" sz="1200" dirty="0"/>
          </a:p>
          <a:p>
            <a:endParaRPr lang="en-US" sz="1200" b="1" i="1" dirty="0"/>
          </a:p>
          <a:p>
            <a:endParaRPr lang="en-US" sz="1200" b="1" i="1" dirty="0"/>
          </a:p>
          <a:p>
            <a:r>
              <a:rPr lang="en-US" sz="1200" i="1" dirty="0"/>
              <a:t>Name: </a:t>
            </a:r>
            <a:r>
              <a:rPr lang="en-US" sz="1200" b="1" i="1" dirty="0"/>
              <a:t>For identification purposes</a:t>
            </a:r>
            <a:endParaRPr lang="en-US" sz="1200" b="1" dirty="0"/>
          </a:p>
          <a:p>
            <a:endParaRPr lang="en-US" sz="1200" i="1" dirty="0"/>
          </a:p>
          <a:p>
            <a:r>
              <a:rPr lang="en-US" sz="1200" i="1" dirty="0"/>
              <a:t>Experience: </a:t>
            </a:r>
            <a:r>
              <a:rPr lang="en-US" sz="1200" b="1" i="1" dirty="0"/>
              <a:t>The purpose of this particular windowpane is to open up the discussion of prior work and presentation experience.</a:t>
            </a:r>
            <a:endParaRPr lang="en-US" sz="1200" b="1" dirty="0"/>
          </a:p>
          <a:p>
            <a:endParaRPr lang="en-US" sz="1200" i="1" dirty="0"/>
          </a:p>
          <a:p>
            <a:r>
              <a:rPr lang="en-US" sz="1200" i="1" dirty="0"/>
              <a:t>Goal for the course: </a:t>
            </a:r>
            <a:r>
              <a:rPr lang="en-US" sz="1200" b="1" i="1" dirty="0"/>
              <a:t>Have the participant verbalize at the beginning of the training what they hope to gain by the completion of the course.</a:t>
            </a:r>
            <a:endParaRPr lang="en-US" sz="1200" b="1" dirty="0"/>
          </a:p>
          <a:p>
            <a:endParaRPr lang="en-US" sz="1200" i="1" dirty="0"/>
          </a:p>
          <a:p>
            <a:r>
              <a:rPr lang="en-US" sz="1200" i="1" dirty="0"/>
              <a:t>Your ideal job: </a:t>
            </a:r>
            <a:r>
              <a:rPr lang="en-US" sz="1200" b="1" i="1" dirty="0"/>
              <a:t>A picture or drawing can be used to help describe the participant’s ideal job (helps emphasize the importance of visual aids in trainings).</a:t>
            </a:r>
          </a:p>
          <a:p>
            <a:endParaRPr lang="en-US" sz="1200" dirty="0"/>
          </a:p>
          <a:p>
            <a:r>
              <a:rPr lang="en-US" sz="1200" dirty="0" smtClean="0"/>
              <a:t>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11</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224688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i="1" dirty="0"/>
              <a:t>The lead instructor will review the listed expectations identified by the participants on their windowpanes. Instructors will do their best to meet as many of the listed expectations as possible by the course’s conclusion. </a:t>
            </a:r>
            <a:endParaRPr lang="en-US" sz="1200" dirty="0"/>
          </a:p>
          <a:p>
            <a:endParaRPr lang="en-US" sz="1200" b="1" i="1" dirty="0"/>
          </a:p>
          <a:p>
            <a:r>
              <a:rPr lang="en-US" sz="1200" b="1" i="1" dirty="0"/>
              <a:t>Thank the participants for their windowpane examples.</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12</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415281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E. </a:t>
            </a:r>
            <a:r>
              <a:rPr lang="en-US" sz="1200" b="1" u="sng" cap="all" dirty="0"/>
              <a:t>Final Participation Demonstration</a:t>
            </a:r>
            <a:endParaRPr lang="en-US" sz="1200" cap="all" dirty="0"/>
          </a:p>
          <a:p>
            <a:endParaRPr lang="en-US" sz="1200" b="1" i="1" dirty="0"/>
          </a:p>
          <a:p>
            <a:r>
              <a:rPr lang="en-US" sz="1200" b="1" i="1" dirty="0"/>
              <a:t>Explain to participants they will be required to present a portion of the DRE curriculum as assigned. Participants will also be required to provide effective feedback to other participants’ presentations.  </a:t>
            </a:r>
            <a:endParaRPr lang="en-US" sz="1200" dirty="0"/>
          </a:p>
          <a:p>
            <a:endParaRPr lang="en-US" sz="1200" b="1" i="1" dirty="0"/>
          </a:p>
          <a:p>
            <a:r>
              <a:rPr lang="en-US" sz="1200" b="1" i="1" dirty="0"/>
              <a:t>Advise participants they will be provided sufficient time and resources to prepare their demonstration. In addition, participants will be required to successfully complete a final DRE IDC written examination (scoring an 80% or better). </a:t>
            </a:r>
            <a:endParaRPr lang="en-US" sz="1200" dirty="0"/>
          </a:p>
          <a:p>
            <a:endParaRPr lang="en-US" sz="1200" dirty="0"/>
          </a:p>
          <a:p>
            <a:r>
              <a:rPr lang="en-US" sz="1200" dirty="0" smtClean="0"/>
              <a:t>To successfully complete the course, participants must accomplish the following: </a:t>
            </a:r>
          </a:p>
          <a:p>
            <a:pPr lvl="0"/>
            <a:endParaRPr lang="en-US" sz="1200" dirty="0" smtClean="0"/>
          </a:p>
          <a:p>
            <a:pPr marL="181240" indent="-181240">
              <a:buFont typeface="Arial" panose="020B0604020202020204" pitchFamily="34" charset="0"/>
              <a:buChar char="•"/>
            </a:pPr>
            <a:r>
              <a:rPr lang="en-US" sz="1200" dirty="0" smtClean="0"/>
              <a:t>Classroom presentations</a:t>
            </a:r>
          </a:p>
          <a:p>
            <a:pPr marL="181240" indent="-181240">
              <a:buFont typeface="Arial" panose="020B0604020202020204" pitchFamily="34" charset="0"/>
              <a:buChar char="•"/>
            </a:pPr>
            <a:r>
              <a:rPr lang="en-US" sz="1200" dirty="0" smtClean="0"/>
              <a:t>Provide</a:t>
            </a:r>
            <a:r>
              <a:rPr lang="en-US" sz="1200" baseline="0" dirty="0" smtClean="0"/>
              <a:t> p</a:t>
            </a:r>
            <a:r>
              <a:rPr lang="en-US" sz="1200" dirty="0" smtClean="0"/>
              <a:t>resentation feedback to other participants</a:t>
            </a:r>
          </a:p>
          <a:p>
            <a:pPr marL="181240" indent="-181240">
              <a:buFont typeface="Arial" panose="020B0604020202020204" pitchFamily="34" charset="0"/>
              <a:buChar char="•"/>
            </a:pPr>
            <a:r>
              <a:rPr lang="en-US" sz="1200" dirty="0" smtClean="0"/>
              <a:t>Written examination (minimum of 80%)</a:t>
            </a:r>
          </a:p>
          <a:p>
            <a:pPr marL="181240" indent="-181240">
              <a:buFont typeface="Arial" panose="020B0604020202020204" pitchFamily="34" charset="0"/>
              <a:buChar char="•"/>
            </a:pPr>
            <a:r>
              <a:rPr lang="en-US" sz="1200" dirty="0" smtClean="0"/>
              <a:t>Conduct coaching </a:t>
            </a:r>
            <a:r>
              <a:rPr lang="en-US" sz="1200" smtClean="0"/>
              <a:t>proficiency </a:t>
            </a:r>
            <a:endParaRPr lang="en-US" sz="1200" dirty="0" smtClean="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13</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6562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914400" y="3936492"/>
            <a:ext cx="5486400" cy="5088636"/>
          </a:xfrm>
        </p:spPr>
        <p:txBody>
          <a:bodyPr/>
          <a:lstStyle/>
          <a:p>
            <a:r>
              <a:rPr lang="en-US" sz="1200" b="1" cap="all" dirty="0"/>
              <a:t>F. </a:t>
            </a:r>
            <a:r>
              <a:rPr lang="en-US" sz="1200" b="1" u="sng" cap="all" dirty="0" err="1"/>
              <a:t>QuestionS</a:t>
            </a:r>
            <a:r>
              <a:rPr lang="en-US" sz="1200" b="1" u="sng" cap="all" dirty="0"/>
              <a:t> AND/OR CONCERNS</a:t>
            </a:r>
          </a:p>
          <a:p>
            <a:endParaRPr lang="en-US" sz="1200" cap="all" dirty="0"/>
          </a:p>
          <a:p>
            <a:r>
              <a:rPr lang="en-US" sz="1200" b="1" i="1" dirty="0"/>
              <a:t>Inquire if any participants have any questions or concerns.</a:t>
            </a:r>
            <a:endParaRPr lang="en-US" sz="1200" dirty="0"/>
          </a:p>
          <a:p>
            <a:endParaRPr lang="en-US" sz="1200" b="1" i="1" dirty="0"/>
          </a:p>
          <a:p>
            <a:r>
              <a:rPr lang="en-US" sz="1200" b="1" i="1" dirty="0"/>
              <a:t>Address as many of the questions and/or concerns as time allows. </a:t>
            </a:r>
            <a:endParaRPr lang="en-US" sz="1200" dirty="0"/>
          </a:p>
          <a:p>
            <a:endParaRPr lang="en-US" sz="1200" b="1" i="1" dirty="0"/>
          </a:p>
          <a:p>
            <a:r>
              <a:rPr lang="en-US" sz="1200" b="1" i="1" dirty="0"/>
              <a:t>Disseminate the DRE IDC Pre-test and allow 10 - 15 minutes to complete. </a:t>
            </a:r>
            <a:endParaRPr lang="en-US" sz="1200" dirty="0"/>
          </a:p>
          <a:p>
            <a:endParaRPr lang="en-US" sz="1200" b="1" i="1" dirty="0"/>
          </a:p>
          <a:p>
            <a:r>
              <a:rPr lang="en-US" sz="1200" b="1" i="1" dirty="0"/>
              <a:t>If time allows, review the exam and the acceptable answers</a:t>
            </a:r>
            <a:r>
              <a:rPr lang="en-US" sz="1200" b="1" i="1" dirty="0" smtClean="0"/>
              <a:t>.</a:t>
            </a:r>
          </a:p>
          <a:p>
            <a:r>
              <a:rPr lang="en-US" dirty="0"/>
              <a:t>__________________________________________________________________________</a:t>
            </a:r>
          </a:p>
          <a:p>
            <a:endParaRPr lang="en-US" dirty="0"/>
          </a:p>
          <a:p>
            <a:r>
              <a:rPr lang="en-US" dirty="0"/>
              <a:t>__________________________________________________________________________</a:t>
            </a:r>
          </a:p>
          <a:p>
            <a:endParaRPr lang="en-US" dirty="0"/>
          </a:p>
          <a:p>
            <a:r>
              <a:rPr lang="en-US" dirty="0"/>
              <a:t>__________________________________________________________________________</a:t>
            </a:r>
          </a:p>
          <a:p>
            <a:endParaRPr lang="en-US" dirty="0"/>
          </a:p>
          <a:p>
            <a:r>
              <a:rPr lang="en-US" dirty="0"/>
              <a:t>__________________________________________________________________________</a:t>
            </a:r>
          </a:p>
          <a:p>
            <a:endParaRPr lang="en-US" dirty="0"/>
          </a:p>
          <a:p>
            <a:r>
              <a:rPr lang="en-US" dirty="0"/>
              <a:t>__________________________________________________________________________</a:t>
            </a:r>
          </a:p>
          <a:p>
            <a:endParaRPr lang="en-US" dirty="0"/>
          </a:p>
          <a:p>
            <a:r>
              <a:rPr lang="en-US" dirty="0"/>
              <a:t>__________________________________________________________________________</a:t>
            </a:r>
          </a:p>
          <a:p>
            <a:endParaRPr lang="en-US" dirty="0"/>
          </a:p>
          <a:p>
            <a:r>
              <a:rPr lang="en-US" dirty="0"/>
              <a:t>__________________________________________________________________________</a:t>
            </a:r>
          </a:p>
          <a:p>
            <a:endParaRPr lang="en-US" dirty="0"/>
          </a:p>
          <a:p>
            <a:r>
              <a:rPr lang="en-US" dirty="0"/>
              <a:t>__________________________________________________________________________</a:t>
            </a:r>
          </a:p>
          <a:p>
            <a:endParaRPr lang="en-US" dirty="0"/>
          </a:p>
          <a:p>
            <a:r>
              <a:rPr lang="en-US" dirty="0"/>
              <a:t>__________________________________________________________________________</a:t>
            </a:r>
          </a:p>
          <a:p>
            <a:endParaRPr lang="en-US" dirty="0"/>
          </a:p>
          <a:p>
            <a:r>
              <a:rPr lang="en-US" dirty="0"/>
              <a:t>__________________________________________________________________________</a:t>
            </a:r>
          </a:p>
          <a:p>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14</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23894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243840" y="3936492"/>
            <a:ext cx="6827520" cy="5264658"/>
          </a:xfrm>
        </p:spPr>
        <p:txBody>
          <a:bodyPr/>
          <a:lstStyle/>
          <a:p>
            <a:r>
              <a:rPr lang="en-US" sz="1300" b="1" dirty="0"/>
              <a:t>Session 1: Introduction to the Drug Recognition Expert (DRE) Instructor Development Course (IDC</a:t>
            </a:r>
            <a:r>
              <a:rPr lang="en-US" sz="1300" b="1" dirty="0" smtClean="0"/>
              <a:t>)  </a:t>
            </a:r>
            <a:endParaRPr lang="en-US" sz="1300" b="1" dirty="0" smtClean="0"/>
          </a:p>
          <a:p>
            <a:r>
              <a:rPr lang="en-US" sz="1300" dirty="0" smtClean="0"/>
              <a:t>Estimated </a:t>
            </a:r>
            <a:r>
              <a:rPr lang="en-US" sz="1300" dirty="0"/>
              <a:t>time for Session 1: 2 Hours (depending on class size)</a:t>
            </a:r>
          </a:p>
          <a:p>
            <a:endParaRPr lang="en-US" sz="1300" dirty="0"/>
          </a:p>
          <a:p>
            <a:r>
              <a:rPr lang="en-US" sz="1300" b="1" dirty="0"/>
              <a:t>Session Objectives </a:t>
            </a:r>
            <a:endParaRPr lang="en-US" sz="1300" dirty="0"/>
          </a:p>
          <a:p>
            <a:pPr marL="181240" indent="-181240">
              <a:buFont typeface="Arial" panose="020B0604020202020204" pitchFamily="34" charset="0"/>
              <a:buChar char="•"/>
            </a:pPr>
            <a:r>
              <a:rPr lang="en-US" sz="1300" dirty="0"/>
              <a:t>Using the provided agenda, review course objective and other administrative matters </a:t>
            </a:r>
          </a:p>
          <a:p>
            <a:pPr marL="181240" indent="-181240">
              <a:buFont typeface="Arial" panose="020B0604020202020204" pitchFamily="34" charset="0"/>
              <a:buChar char="•"/>
            </a:pPr>
            <a:r>
              <a:rPr lang="en-US" sz="1300" dirty="0"/>
              <a:t>Using the windowpane exercise, demonstrate the Cycle of Instruction with the participants to be discussed in Session 2</a:t>
            </a:r>
          </a:p>
          <a:p>
            <a:pPr marL="181240" indent="-181240">
              <a:buFont typeface="Arial" panose="020B0604020202020204" pitchFamily="34" charset="0"/>
              <a:buChar char="•"/>
            </a:pPr>
            <a:r>
              <a:rPr lang="en-US" sz="1300" dirty="0"/>
              <a:t>Using the windowpane exercise, participants will express expectations of the course </a:t>
            </a:r>
          </a:p>
          <a:p>
            <a:pPr marL="181240" indent="-181240">
              <a:buFont typeface="Arial" panose="020B0604020202020204" pitchFamily="34" charset="0"/>
              <a:buChar char="•"/>
            </a:pPr>
            <a:r>
              <a:rPr lang="en-US" sz="1300" dirty="0"/>
              <a:t>Participants are expected to actively engage in course activities</a:t>
            </a:r>
          </a:p>
          <a:p>
            <a:pPr lvl="0"/>
            <a:endParaRPr lang="en-US" sz="1300" dirty="0"/>
          </a:p>
          <a:p>
            <a:r>
              <a:rPr lang="en-US" sz="1300" b="1" dirty="0"/>
              <a:t>Contents</a:t>
            </a:r>
            <a:endParaRPr lang="en-US" sz="1300" dirty="0"/>
          </a:p>
          <a:p>
            <a:r>
              <a:rPr lang="en-US" sz="1300" cap="all" dirty="0"/>
              <a:t>A. </a:t>
            </a:r>
            <a:r>
              <a:rPr lang="en-US" sz="1300" dirty="0"/>
              <a:t>Welcome</a:t>
            </a:r>
          </a:p>
          <a:p>
            <a:r>
              <a:rPr lang="en-US" sz="1300" cap="all" dirty="0"/>
              <a:t>B. </a:t>
            </a:r>
            <a:r>
              <a:rPr lang="en-US" sz="1300" dirty="0"/>
              <a:t>Facilities, Logistics, and Classroom Conduct</a:t>
            </a:r>
            <a:endParaRPr lang="en-US" sz="1300" cap="all" dirty="0"/>
          </a:p>
          <a:p>
            <a:r>
              <a:rPr lang="en-US" sz="1300" cap="all" dirty="0"/>
              <a:t>C. </a:t>
            </a:r>
            <a:r>
              <a:rPr lang="en-US" sz="1300" dirty="0"/>
              <a:t>Course Format</a:t>
            </a:r>
            <a:r>
              <a:rPr lang="en-US" sz="1300" cap="all" dirty="0"/>
              <a:t>	</a:t>
            </a:r>
          </a:p>
          <a:p>
            <a:r>
              <a:rPr lang="en-US" sz="1300" cap="all" dirty="0"/>
              <a:t>D. </a:t>
            </a:r>
            <a:r>
              <a:rPr lang="en-US" sz="1300" dirty="0"/>
              <a:t>Introduction</a:t>
            </a:r>
            <a:r>
              <a:rPr lang="en-US" sz="1300" cap="all" dirty="0"/>
              <a:t>	</a:t>
            </a:r>
          </a:p>
          <a:p>
            <a:r>
              <a:rPr lang="en-US" sz="1300" cap="all" dirty="0"/>
              <a:t>E. </a:t>
            </a:r>
            <a:r>
              <a:rPr lang="en-US" sz="1300" dirty="0"/>
              <a:t>Final Participation Demonstration</a:t>
            </a:r>
            <a:endParaRPr lang="en-US" sz="1300" cap="all" dirty="0"/>
          </a:p>
          <a:p>
            <a:r>
              <a:rPr lang="en-US" sz="1300" cap="all" dirty="0"/>
              <a:t>F. </a:t>
            </a:r>
            <a:r>
              <a:rPr lang="en-US" sz="1300" dirty="0"/>
              <a:t>Questions and/or Concerns</a:t>
            </a:r>
            <a:endParaRPr lang="en-US" sz="1300" cap="all" dirty="0"/>
          </a:p>
          <a:p>
            <a:r>
              <a:rPr lang="en-US" sz="1300" b="1" smtClean="0"/>
              <a:t>Materials</a:t>
            </a:r>
            <a:endParaRPr lang="en-US" sz="1300" b="1" dirty="0"/>
          </a:p>
          <a:p>
            <a:r>
              <a:rPr lang="en-US" sz="1300" dirty="0"/>
              <a:t>Presentation slides		Self-Adhesive Easel/Easel Pad</a:t>
            </a:r>
          </a:p>
          <a:p>
            <a:r>
              <a:rPr lang="en-US" sz="1300" dirty="0"/>
              <a:t>Colored Dry-Erase Markers		Tape		</a:t>
            </a:r>
          </a:p>
          <a:p>
            <a:r>
              <a:rPr lang="en-US" sz="1300" dirty="0"/>
              <a:t>Copy of agenda/schedule		Participant list</a:t>
            </a:r>
          </a:p>
          <a:p>
            <a:r>
              <a:rPr lang="en-US" sz="1300" dirty="0"/>
              <a:t>Tent cards and/or name tags</a:t>
            </a:r>
          </a:p>
          <a:p>
            <a:r>
              <a:rPr lang="en-US" sz="1300" dirty="0"/>
              <a:t>Pre-test		</a:t>
            </a:r>
          </a:p>
          <a:p>
            <a:r>
              <a:rPr lang="en-US" sz="1300" dirty="0"/>
              <a:t>Computer speakers (for embedded videos)</a:t>
            </a:r>
          </a:p>
          <a:p>
            <a:r>
              <a:rPr lang="en-US" sz="1300" b="1" i="1" dirty="0" smtClean="0"/>
              <a:t>Instructional </a:t>
            </a:r>
            <a:r>
              <a:rPr lang="en-US" sz="1300" b="1" i="1" dirty="0"/>
              <a:t>Notes are presented in bold italic throughout the sessions. </a:t>
            </a:r>
            <a:endParaRPr lang="en-US" sz="1300"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2</a:t>
            </a:fld>
            <a:endParaRPr lang="en-US" dirty="0"/>
          </a:p>
        </p:txBody>
      </p:sp>
      <p:sp>
        <p:nvSpPr>
          <p:cNvPr id="7" name="Header Placeholder 6"/>
          <p:cNvSpPr>
            <a:spLocks noGrp="1"/>
          </p:cNvSpPr>
          <p:nvPr>
            <p:ph type="hdr" sz="quarter" idx="12"/>
          </p:nvPr>
        </p:nvSpPr>
        <p:spPr/>
        <p:txBody>
          <a:bodyPr/>
          <a:lstStyle/>
          <a:p>
            <a:r>
              <a:rPr lang="en-US"/>
              <a:t>Drug Recognition Expert</a:t>
            </a:r>
          </a:p>
          <a:p>
            <a:r>
              <a:rPr lang="en-US"/>
              <a:t>Instructor Development Course</a:t>
            </a:r>
            <a:endParaRPr lang="en-US" dirty="0"/>
          </a:p>
        </p:txBody>
      </p:sp>
      <p:sp>
        <p:nvSpPr>
          <p:cNvPr id="6" name="Footer Placeholder 5"/>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241653" indent="-241653">
              <a:buAutoNum type="alphaUcPeriod"/>
            </a:pPr>
            <a:r>
              <a:rPr lang="en-US" sz="1300" b="1" u="sng" cap="all" dirty="0"/>
              <a:t>Welcome </a:t>
            </a:r>
          </a:p>
          <a:p>
            <a:endParaRPr lang="en-US" sz="1300" cap="all" dirty="0"/>
          </a:p>
          <a:p>
            <a:r>
              <a:rPr lang="en-US" sz="1300" b="1" i="1" dirty="0"/>
              <a:t>Optional Exercise:</a:t>
            </a:r>
            <a:r>
              <a:rPr lang="en-US" sz="1300" dirty="0"/>
              <a:t> </a:t>
            </a:r>
            <a:r>
              <a:rPr lang="en-US" sz="1300" b="1" i="1" dirty="0"/>
              <a:t>Instructors may want to utilize the optional exercise contained within the Administrator Guide for this session. </a:t>
            </a:r>
            <a:endParaRPr lang="en-US" sz="1300" dirty="0"/>
          </a:p>
          <a:p>
            <a:endParaRPr lang="en-US" sz="1300" b="1" dirty="0"/>
          </a:p>
          <a:p>
            <a:r>
              <a:rPr lang="en-US" sz="1300" b="1" dirty="0"/>
              <a:t>Welcome to the Drug Recognition Expert (DRE) Instructor Development Course (IDC)</a:t>
            </a:r>
            <a:endParaRPr lang="en-US" sz="1300" dirty="0"/>
          </a:p>
          <a:p>
            <a:r>
              <a:rPr lang="en-US" sz="1300" b="1" i="1" dirty="0"/>
              <a:t>Stress the importance of open communication, effective feedback, and participation.</a:t>
            </a:r>
            <a:endParaRPr lang="en-US" sz="1300" dirty="0"/>
          </a:p>
          <a:p>
            <a:endParaRPr lang="en-US" sz="1300" dirty="0"/>
          </a:p>
          <a:p>
            <a:r>
              <a:rPr lang="en-US" sz="1300" dirty="0"/>
              <a:t>Session 1: Introduction</a:t>
            </a:r>
          </a:p>
          <a:p>
            <a:endParaRPr lang="en-US" sz="1300" b="1" i="1" dirty="0"/>
          </a:p>
          <a:p>
            <a:r>
              <a:rPr lang="en-US" sz="1300" b="1" i="1" dirty="0"/>
              <a:t>Estimated time for Session 1: 2 Hours</a:t>
            </a:r>
            <a:endParaRPr lang="en-US" sz="1300" dirty="0"/>
          </a:p>
          <a:p>
            <a:endParaRPr lang="en-US" sz="1300" b="1" i="1" dirty="0"/>
          </a:p>
          <a:p>
            <a:r>
              <a:rPr lang="en-US" sz="1300" b="1" i="1" dirty="0"/>
              <a:t>Materials:</a:t>
            </a:r>
            <a:endParaRPr lang="en-US" sz="1300" dirty="0"/>
          </a:p>
          <a:p>
            <a:pPr marL="181240" indent="-181240">
              <a:buFont typeface="Arial" panose="020B0604020202020204" pitchFamily="34" charset="0"/>
              <a:buChar char="•"/>
            </a:pPr>
            <a:r>
              <a:rPr lang="en-US" sz="1300" b="1" i="1" dirty="0"/>
              <a:t>Presentation slides</a:t>
            </a:r>
            <a:endParaRPr lang="en-US" sz="1300" dirty="0"/>
          </a:p>
          <a:p>
            <a:pPr marL="181240" indent="-181240">
              <a:buFont typeface="Arial" panose="020B0604020202020204" pitchFamily="34" charset="0"/>
              <a:buChar char="•"/>
            </a:pPr>
            <a:r>
              <a:rPr lang="en-US" sz="1300" b="1" i="1" dirty="0"/>
              <a:t>Self-Adhesive Easel/Easel Pad</a:t>
            </a:r>
            <a:endParaRPr lang="en-US" sz="1300" dirty="0"/>
          </a:p>
          <a:p>
            <a:pPr marL="181240" indent="-181240">
              <a:buFont typeface="Arial" panose="020B0604020202020204" pitchFamily="34" charset="0"/>
              <a:buChar char="•"/>
            </a:pPr>
            <a:r>
              <a:rPr lang="en-US" sz="1300" b="1" i="1" dirty="0"/>
              <a:t>Colored Dry Erase Markers</a:t>
            </a:r>
            <a:endParaRPr lang="en-US" sz="1300" dirty="0"/>
          </a:p>
          <a:p>
            <a:pPr marL="181240" indent="-181240">
              <a:buFont typeface="Arial" panose="020B0604020202020204" pitchFamily="34" charset="0"/>
              <a:buChar char="•"/>
            </a:pPr>
            <a:r>
              <a:rPr lang="en-US" sz="1300" b="1" i="1" dirty="0"/>
              <a:t>Tape</a:t>
            </a:r>
            <a:endParaRPr lang="en-US" sz="1300" dirty="0"/>
          </a:p>
          <a:p>
            <a:pPr marL="181240" indent="-181240">
              <a:buFont typeface="Arial" panose="020B0604020202020204" pitchFamily="34" charset="0"/>
              <a:buChar char="•"/>
            </a:pPr>
            <a:r>
              <a:rPr lang="en-US" sz="1300" b="1" i="1" dirty="0"/>
              <a:t>Copy of agenda/schedule</a:t>
            </a:r>
            <a:endParaRPr lang="en-US" sz="1300" dirty="0"/>
          </a:p>
          <a:p>
            <a:pPr marL="181240" indent="-181240">
              <a:buFont typeface="Arial" panose="020B0604020202020204" pitchFamily="34" charset="0"/>
              <a:buChar char="•"/>
            </a:pPr>
            <a:r>
              <a:rPr lang="en-US" sz="1300" b="1" i="1" dirty="0"/>
              <a:t>Participant list</a:t>
            </a:r>
            <a:endParaRPr lang="en-US" sz="1300" dirty="0"/>
          </a:p>
          <a:p>
            <a:pPr marL="181240" indent="-181240">
              <a:buFont typeface="Arial" panose="020B0604020202020204" pitchFamily="34" charset="0"/>
              <a:buChar char="•"/>
            </a:pPr>
            <a:r>
              <a:rPr lang="en-US" sz="1300" b="1" i="1" dirty="0"/>
              <a:t>Tent cards and/or name tags</a:t>
            </a:r>
            <a:endParaRPr lang="en-US" sz="1300" dirty="0"/>
          </a:p>
          <a:p>
            <a:pPr marL="181240" indent="-181240">
              <a:buFont typeface="Arial" panose="020B0604020202020204" pitchFamily="34" charset="0"/>
              <a:buChar char="•"/>
            </a:pPr>
            <a:r>
              <a:rPr lang="en-US" sz="1300" b="1" i="1" dirty="0"/>
              <a:t>Pre-test</a:t>
            </a:r>
            <a:endParaRPr lang="en-US" sz="1300" dirty="0"/>
          </a:p>
          <a:p>
            <a:pPr marL="181240" indent="-181240">
              <a:buFont typeface="Arial" panose="020B0604020202020204" pitchFamily="34" charset="0"/>
              <a:buChar char="•"/>
            </a:pPr>
            <a:r>
              <a:rPr lang="en-US" sz="1300" b="1" i="1" dirty="0"/>
              <a:t>Computer speakers (for embedded videos)</a:t>
            </a:r>
            <a:endParaRPr lang="en-US" sz="1300" dirty="0"/>
          </a:p>
          <a:p>
            <a:endParaRPr lang="en-US" sz="13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3</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87680" y="3936492"/>
            <a:ext cx="6339840" cy="5088636"/>
          </a:xfrm>
        </p:spPr>
        <p:txBody>
          <a:bodyPr/>
          <a:lstStyle/>
          <a:p>
            <a:r>
              <a:rPr lang="en-US" sz="1300" b="1" u="sng" dirty="0"/>
              <a:t>Session Objectives </a:t>
            </a:r>
            <a:endParaRPr lang="en-US" sz="1300" dirty="0"/>
          </a:p>
          <a:p>
            <a:endParaRPr lang="en-US" sz="1300" dirty="0"/>
          </a:p>
          <a:p>
            <a:r>
              <a:rPr lang="en-US" sz="1300" dirty="0"/>
              <a:t>At the conclusion of this session, participants should be able to:</a:t>
            </a:r>
          </a:p>
          <a:p>
            <a:pPr lvl="0"/>
            <a:endParaRPr lang="en-US" sz="1300" dirty="0"/>
          </a:p>
          <a:p>
            <a:pPr marL="181240" indent="-181240">
              <a:buFont typeface="Arial" panose="020B0604020202020204" pitchFamily="34" charset="0"/>
              <a:buChar char="•"/>
            </a:pPr>
            <a:r>
              <a:rPr lang="en-US" sz="1300" dirty="0"/>
              <a:t>Review course objectives and other administrative matters </a:t>
            </a:r>
          </a:p>
          <a:p>
            <a:pPr marL="181240" indent="-181240">
              <a:buFont typeface="Arial" panose="020B0604020202020204" pitchFamily="34" charset="0"/>
              <a:buChar char="•"/>
            </a:pPr>
            <a:r>
              <a:rPr lang="en-US" sz="1300" dirty="0"/>
              <a:t>Demonstrate the Cycle of Instruction (Optional)</a:t>
            </a:r>
          </a:p>
          <a:p>
            <a:pPr marL="181240" indent="-181240">
              <a:buFont typeface="Arial" panose="020B0604020202020204" pitchFamily="34" charset="0"/>
              <a:buChar char="•"/>
            </a:pPr>
            <a:r>
              <a:rPr lang="en-US" sz="1300" dirty="0"/>
              <a:t>Discuss expectations of the course </a:t>
            </a:r>
          </a:p>
          <a:p>
            <a:pPr marL="181240" indent="-181240">
              <a:buFont typeface="Arial" panose="020B0604020202020204" pitchFamily="34" charset="0"/>
              <a:buChar char="•"/>
            </a:pPr>
            <a:r>
              <a:rPr lang="en-US" sz="1300" dirty="0"/>
              <a:t>Discuss participant expectations in the course</a:t>
            </a:r>
          </a:p>
          <a:p>
            <a:endParaRPr lang="en-US" sz="1300" b="1" i="1" dirty="0"/>
          </a:p>
          <a:p>
            <a:r>
              <a:rPr lang="en-US" sz="1300" b="1" i="1" dirty="0"/>
              <a:t>Remove “Demonstrate the Cycle of Instruction” from the slide if you do not use the optional exercise.</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4</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87680" y="3936492"/>
            <a:ext cx="6339840" cy="5088636"/>
          </a:xfrm>
        </p:spPr>
        <p:txBody>
          <a:bodyPr/>
          <a:lstStyle/>
          <a:p>
            <a:r>
              <a:rPr lang="en-US" sz="1300" b="1" u="sng" dirty="0"/>
              <a:t>Course Goals and Objectives</a:t>
            </a:r>
          </a:p>
          <a:p>
            <a:endParaRPr lang="en-US" sz="1300" dirty="0"/>
          </a:p>
          <a:p>
            <a:r>
              <a:rPr lang="en-US" sz="1300" dirty="0"/>
              <a:t>This course will provide you with specific information on how to effectively train and motivate DRE candidates. </a:t>
            </a:r>
          </a:p>
          <a:p>
            <a:endParaRPr lang="en-US" sz="1300" dirty="0"/>
          </a:p>
          <a:p>
            <a:r>
              <a:rPr lang="en-US" sz="1300" dirty="0"/>
              <a:t>You will be able to:</a:t>
            </a:r>
          </a:p>
          <a:p>
            <a:pPr lvl="0"/>
            <a:endParaRPr lang="en-US" sz="1300" dirty="0"/>
          </a:p>
          <a:p>
            <a:pPr marL="181240" indent="-181240">
              <a:buFont typeface="Arial" panose="020B0604020202020204" pitchFamily="34" charset="0"/>
              <a:buChar char="•"/>
            </a:pPr>
            <a:r>
              <a:rPr lang="en-US" sz="1300" dirty="0"/>
              <a:t>Describe how learning strategies contribute to training effectiveness</a:t>
            </a:r>
          </a:p>
          <a:p>
            <a:pPr marL="181240" indent="-181240">
              <a:buFont typeface="Arial" panose="020B0604020202020204" pitchFamily="34" charset="0"/>
              <a:buChar char="•"/>
            </a:pPr>
            <a:r>
              <a:rPr lang="en-US" sz="1300" dirty="0"/>
              <a:t>Apply facilitation skills</a:t>
            </a:r>
          </a:p>
          <a:p>
            <a:pPr marL="181240" indent="-181240">
              <a:buFont typeface="Arial" panose="020B0604020202020204" pitchFamily="34" charset="0"/>
              <a:buChar char="•"/>
            </a:pPr>
            <a:r>
              <a:rPr lang="en-US" sz="1300" dirty="0"/>
              <a:t>Apply effective questioning skills</a:t>
            </a:r>
          </a:p>
          <a:p>
            <a:pPr marL="181240" indent="-181240">
              <a:buFont typeface="Arial" panose="020B0604020202020204" pitchFamily="34" charset="0"/>
              <a:buChar char="•"/>
            </a:pPr>
            <a:r>
              <a:rPr lang="en-US" sz="1300" dirty="0"/>
              <a:t>Apply effective strategies for handling common problem situations</a:t>
            </a:r>
          </a:p>
          <a:p>
            <a:pPr marL="181240" indent="-181240">
              <a:buFont typeface="Arial" panose="020B0604020202020204" pitchFamily="34" charset="0"/>
              <a:buChar char="•"/>
            </a:pPr>
            <a:r>
              <a:rPr lang="en-US" sz="1300" dirty="0"/>
              <a:t>Use the standard NHTSA/IACP DRE lessons plans</a:t>
            </a:r>
          </a:p>
          <a:p>
            <a:pPr marL="181240" indent="-181240">
              <a:buFont typeface="Arial" panose="020B0604020202020204" pitchFamily="34" charset="0"/>
              <a:buChar char="•"/>
            </a:pPr>
            <a:r>
              <a:rPr lang="en-US" sz="1300" dirty="0"/>
              <a:t>Develop and use training aids</a:t>
            </a:r>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5</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85660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87680" y="3936492"/>
            <a:ext cx="6339840" cy="5088636"/>
          </a:xfrm>
        </p:spPr>
        <p:txBody>
          <a:bodyPr/>
          <a:lstStyle/>
          <a:p>
            <a:r>
              <a:rPr lang="en-US" sz="1300" b="1" cap="all" dirty="0"/>
              <a:t>B. </a:t>
            </a:r>
            <a:r>
              <a:rPr lang="en-US" sz="1300" b="1" u="sng" cap="all" dirty="0"/>
              <a:t>Facilities, Logistics, and Classroom Conduct </a:t>
            </a:r>
            <a:endParaRPr lang="en-US" sz="1300" cap="all" dirty="0"/>
          </a:p>
          <a:p>
            <a:endParaRPr lang="en-US" sz="1300" b="1" i="1" dirty="0"/>
          </a:p>
          <a:p>
            <a:r>
              <a:rPr lang="en-US" sz="1300" b="1" i="1" dirty="0"/>
              <a:t>Circulate a copy of the roster for participants to verify if information is correct or if changes need to be made. Inform participants a copy of the completed roster will be given to each participant at the completion of the course. </a:t>
            </a:r>
            <a:endParaRPr lang="en-US" sz="1300" dirty="0"/>
          </a:p>
          <a:p>
            <a:endParaRPr lang="en-US" sz="1300" b="1" i="1" dirty="0"/>
          </a:p>
          <a:p>
            <a:r>
              <a:rPr lang="en-US" sz="1300" b="1" i="1" dirty="0"/>
              <a:t>Take a few minutes to describe the facilities and logistics of the particular location. Include directions to restrooms, vending machines, and/or location of refreshments. </a:t>
            </a:r>
            <a:endParaRPr lang="en-US" sz="1300" dirty="0"/>
          </a:p>
          <a:p>
            <a:endParaRPr lang="en-US" sz="1300" b="1" i="1" dirty="0"/>
          </a:p>
          <a:p>
            <a:r>
              <a:rPr lang="en-US" sz="1300" b="1" i="1" dirty="0"/>
              <a:t>Discuss building layout, including: emergency exits, fire extinguishers, fire alarm pull stations, and meeting area in case of a building evacuation.</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6</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83614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87680" y="3936492"/>
            <a:ext cx="6339840" cy="5088636"/>
          </a:xfrm>
        </p:spPr>
        <p:txBody>
          <a:bodyPr/>
          <a:lstStyle/>
          <a:p>
            <a:r>
              <a:rPr lang="en-US" sz="1300" b="1" i="1" dirty="0"/>
              <a:t>Explain participants need to be respectful to other participants as well as the host property. </a:t>
            </a:r>
            <a:endParaRPr lang="en-US" sz="1300" dirty="0"/>
          </a:p>
          <a:p>
            <a:endParaRPr lang="en-US" sz="1300" b="1" i="1" dirty="0"/>
          </a:p>
          <a:p>
            <a:r>
              <a:rPr lang="en-US" sz="1300" b="1" i="1" dirty="0"/>
              <a:t>Remind participants we want to hear about successes, lessons learned, and challenging situations.</a:t>
            </a:r>
            <a:endParaRPr lang="en-US" sz="1300" dirty="0"/>
          </a:p>
          <a:p>
            <a:endParaRPr lang="en-US" sz="1300" b="1" i="1" dirty="0"/>
          </a:p>
          <a:p>
            <a:r>
              <a:rPr lang="en-US" sz="1300" b="1" i="1" dirty="0"/>
              <a:t>Remind participants to turn cell phones off or put them </a:t>
            </a:r>
            <a:r>
              <a:rPr lang="en-US" sz="1300" b="1" i="1" dirty="0" smtClean="0"/>
              <a:t>in vibrate </a:t>
            </a:r>
            <a:r>
              <a:rPr lang="en-US" sz="1300" b="1" i="1" dirty="0"/>
              <a:t>mode and do the same to yours.</a:t>
            </a:r>
            <a:endParaRPr lang="en-US" sz="1300" dirty="0"/>
          </a:p>
          <a:p>
            <a:endParaRPr lang="en-US" sz="1300" b="1" i="1" dirty="0"/>
          </a:p>
          <a:p>
            <a:r>
              <a:rPr lang="en-US" sz="1300" b="1" i="1" dirty="0"/>
              <a:t>Tell participants that participation in class discussion is encouraged.</a:t>
            </a:r>
            <a:endParaRPr lang="en-US" sz="1300" dirty="0"/>
          </a:p>
          <a:p>
            <a:endParaRPr lang="en-US" sz="1300" b="1" u="sng" dirty="0"/>
          </a:p>
          <a:p>
            <a:r>
              <a:rPr lang="en-US" sz="1300" b="1" u="sng" dirty="0"/>
              <a:t>Course Etiquette</a:t>
            </a:r>
            <a:endParaRPr lang="en-US" sz="1300" dirty="0"/>
          </a:p>
          <a:p>
            <a:pPr lvl="0"/>
            <a:endParaRPr lang="en-US" sz="1300" dirty="0"/>
          </a:p>
          <a:p>
            <a:pPr marL="181240" indent="-181240">
              <a:buFont typeface="Arial" panose="020B0604020202020204" pitchFamily="34" charset="0"/>
              <a:buChar char="•"/>
            </a:pPr>
            <a:r>
              <a:rPr lang="en-US" sz="1300" dirty="0"/>
              <a:t>Be respectful</a:t>
            </a:r>
          </a:p>
          <a:p>
            <a:pPr marL="181240" indent="-181240">
              <a:buFont typeface="Arial" panose="020B0604020202020204" pitchFamily="34" charset="0"/>
              <a:buChar char="•"/>
            </a:pPr>
            <a:r>
              <a:rPr lang="en-US" sz="1300" dirty="0"/>
              <a:t>No disparaging remarks</a:t>
            </a:r>
          </a:p>
          <a:p>
            <a:pPr marL="181240" indent="-181240">
              <a:buFont typeface="Arial" panose="020B0604020202020204" pitchFamily="34" charset="0"/>
              <a:buChar char="•"/>
            </a:pPr>
            <a:r>
              <a:rPr lang="en-US" sz="1300" dirty="0"/>
              <a:t>Be on time</a:t>
            </a:r>
          </a:p>
          <a:p>
            <a:pPr marL="181240" indent="-181240">
              <a:buFont typeface="Arial" panose="020B0604020202020204" pitchFamily="34" charset="0"/>
              <a:buChar char="•"/>
            </a:pPr>
            <a:r>
              <a:rPr lang="en-US" sz="1300" dirty="0"/>
              <a:t>Do not surf the internet or conduct business while the course is in session </a:t>
            </a:r>
          </a:p>
          <a:p>
            <a:pPr marL="181240" indent="-181240">
              <a:buFont typeface="Arial" panose="020B0604020202020204" pitchFamily="34" charset="0"/>
              <a:buChar char="•"/>
            </a:pPr>
            <a:r>
              <a:rPr lang="en-US" sz="1300" dirty="0"/>
              <a:t>Cell phone off or in vibrate mode</a:t>
            </a:r>
          </a:p>
          <a:p>
            <a:pPr marL="181240" indent="-181240">
              <a:buFont typeface="Arial" panose="020B0604020202020204" pitchFamily="34" charset="0"/>
              <a:buChar char="•"/>
            </a:pPr>
            <a:r>
              <a:rPr lang="en-US" sz="1300" dirty="0"/>
              <a:t>Active participation </a:t>
            </a:r>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a:p>
            <a:endParaRPr lang="en-US" sz="1300" dirty="0"/>
          </a:p>
          <a:p>
            <a:r>
              <a:rPr lang="en-US" sz="1300" dirty="0" smtClean="0"/>
              <a:t>__________________________________________________________________________</a:t>
            </a:r>
            <a:endParaRPr lang="en-US" sz="13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7</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410364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243840" y="3810000"/>
            <a:ext cx="6827520" cy="5334000"/>
          </a:xfrm>
        </p:spPr>
        <p:txBody>
          <a:bodyPr/>
          <a:lstStyle/>
          <a:p>
            <a:r>
              <a:rPr lang="en-US" sz="1300" b="1" cap="all" dirty="0"/>
              <a:t>C. </a:t>
            </a:r>
            <a:r>
              <a:rPr lang="en-US" sz="1300" b="1" u="sng" cap="all" dirty="0"/>
              <a:t>Course Format</a:t>
            </a:r>
            <a:endParaRPr lang="en-US" sz="1300" cap="all" dirty="0"/>
          </a:p>
          <a:p>
            <a:r>
              <a:rPr lang="en-US" sz="1300" b="1" i="1" dirty="0" smtClean="0"/>
              <a:t>Ask </a:t>
            </a:r>
            <a:r>
              <a:rPr lang="en-US" sz="1300" b="1" i="1" dirty="0"/>
              <a:t>participants if they have a copy of the agenda. Review daily agenda for course. Briefly review the week’s schedule and procedures to be followed. This is very important as you will be discussing why you did this during Session 2.   Emphasize: This course is intended to make you an effective DRE instructor.</a:t>
            </a:r>
            <a:endParaRPr lang="en-US" sz="1300" dirty="0"/>
          </a:p>
          <a:p>
            <a:pPr marL="181240" indent="-181240">
              <a:buFont typeface="Arial" panose="020B0604020202020204" pitchFamily="34" charset="0"/>
              <a:buChar char="•"/>
            </a:pPr>
            <a:r>
              <a:rPr lang="en-US" sz="1300" b="1" i="1" dirty="0"/>
              <a:t>This course is participant-dependent, which means active participation is required. Give the participants a sense of responsibility for the process. </a:t>
            </a:r>
            <a:endParaRPr lang="en-US" sz="1300" dirty="0"/>
          </a:p>
          <a:p>
            <a:pPr marL="181240" indent="-181240">
              <a:buFont typeface="Arial" panose="020B0604020202020204" pitchFamily="34" charset="0"/>
              <a:buChar char="•"/>
            </a:pPr>
            <a:r>
              <a:rPr lang="en-US" sz="1300" b="1" i="1" dirty="0"/>
              <a:t>Interactive teaching methods will be used, including facilitated group discussions, games, and activities. </a:t>
            </a:r>
            <a:endParaRPr lang="en-US" sz="1300" dirty="0"/>
          </a:p>
          <a:p>
            <a:endParaRPr lang="en-US" sz="1300" b="1" i="1" dirty="0"/>
          </a:p>
          <a:p>
            <a:r>
              <a:rPr lang="en-US" sz="1300" b="1" i="1" dirty="0"/>
              <a:t>Participant manual: Explain the participant manual contains the training visuals and curriculum used throughout the course. Space is provided for note taking throughout the manual. Encourage participants to use the manual as a learning aid for reviewing the information </a:t>
            </a:r>
            <a:r>
              <a:rPr lang="en-US" sz="1300" b="1" i="1" dirty="0" smtClean="0"/>
              <a:t>presented</a:t>
            </a:r>
            <a:r>
              <a:rPr lang="en-US" sz="1300" b="1" i="1" dirty="0"/>
              <a:t>. 	</a:t>
            </a:r>
            <a:endParaRPr lang="en-US" sz="1300" dirty="0"/>
          </a:p>
          <a:p>
            <a:endParaRPr lang="en-US" sz="1300" b="1" i="1" dirty="0" smtClean="0"/>
          </a:p>
          <a:p>
            <a:r>
              <a:rPr lang="en-US" sz="1300" b="1" i="1" dirty="0" smtClean="0"/>
              <a:t>Tour </a:t>
            </a:r>
            <a:r>
              <a:rPr lang="en-US" sz="1300" b="1" i="1" dirty="0"/>
              <a:t>Your Manual: Make sure to direct participants to sections and let them look through the manual to see the tabs, resources, etc. Be certain to point out centrally-located resources used repeatedly throughout the course, if applicable.  Additional activities may include a review of the Advanced Roadside Impaired Driving Enforcement (ARIDE) training curriculum. </a:t>
            </a:r>
            <a:endParaRPr lang="en-US" sz="1300" dirty="0"/>
          </a:p>
          <a:p>
            <a:endParaRPr lang="en-US" sz="1300" b="1" u="sng" dirty="0"/>
          </a:p>
          <a:p>
            <a:r>
              <a:rPr lang="en-US" sz="1300" b="1" u="sng" dirty="0"/>
              <a:t>Course Format</a:t>
            </a:r>
            <a:endParaRPr lang="en-US" sz="1300" dirty="0"/>
          </a:p>
          <a:p>
            <a:pPr marL="181240" indent="-181240">
              <a:buFont typeface="Arial" panose="020B0604020202020204" pitchFamily="34" charset="0"/>
              <a:buChar char="•"/>
            </a:pPr>
            <a:r>
              <a:rPr lang="en-US" sz="1300" dirty="0"/>
              <a:t>Schedule and agenda</a:t>
            </a:r>
          </a:p>
          <a:p>
            <a:pPr marL="181240" indent="-181240">
              <a:buFont typeface="Arial" panose="020B0604020202020204" pitchFamily="34" charset="0"/>
              <a:buChar char="•"/>
            </a:pPr>
            <a:r>
              <a:rPr lang="en-US" sz="1300" dirty="0"/>
              <a:t>Breaks</a:t>
            </a:r>
          </a:p>
          <a:p>
            <a:pPr marL="181240" indent="-181240">
              <a:buFont typeface="Arial" panose="020B0604020202020204" pitchFamily="34" charset="0"/>
              <a:buChar char="•"/>
            </a:pPr>
            <a:r>
              <a:rPr lang="en-US" sz="1300" dirty="0"/>
              <a:t>Lunch</a:t>
            </a:r>
          </a:p>
          <a:p>
            <a:pPr marL="181240" indent="-181240">
              <a:buFont typeface="Arial" panose="020B0604020202020204" pitchFamily="34" charset="0"/>
              <a:buChar char="•"/>
            </a:pPr>
            <a:r>
              <a:rPr lang="en-US" sz="1300" dirty="0"/>
              <a:t>Evaluations</a:t>
            </a:r>
          </a:p>
          <a:p>
            <a:pPr marL="181240" indent="-181240">
              <a:buFont typeface="Arial" panose="020B0604020202020204" pitchFamily="34" charset="0"/>
              <a:buChar char="•"/>
            </a:pPr>
            <a:r>
              <a:rPr lang="en-US" sz="1300" dirty="0"/>
              <a:t>Final DRE IDC Exam</a:t>
            </a:r>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8</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56270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i="1" dirty="0"/>
              <a:t>Inform participants how the course will be evaluated. Review evaluation instructions (i.e., paper evaluations, online evaluations, and/or post course evaluations).</a:t>
            </a:r>
            <a:endParaRPr lang="en-US" sz="1200" dirty="0"/>
          </a:p>
          <a:p>
            <a:endParaRPr lang="en-US" sz="1200" b="1" i="1" dirty="0"/>
          </a:p>
          <a:p>
            <a:r>
              <a:rPr lang="en-US" sz="1200" b="1" i="1" dirty="0"/>
              <a:t>Optional Exercise (Only discuss this if the optional exercise on page 1 was used.)</a:t>
            </a:r>
            <a:endParaRPr lang="en-US" sz="1200" dirty="0"/>
          </a:p>
          <a:p>
            <a:pPr lvl="0"/>
            <a:endParaRPr lang="en-US" sz="1200" b="1" i="1" dirty="0"/>
          </a:p>
          <a:p>
            <a:pPr marL="181240" indent="-181240">
              <a:buFont typeface="Arial" panose="020B0604020202020204" pitchFamily="34" charset="0"/>
              <a:buChar char="•"/>
            </a:pPr>
            <a:r>
              <a:rPr lang="en-US" sz="1200" b="1" i="1" dirty="0"/>
              <a:t>Break participants into small groups (4 or 5). Ask each group to critique what was good about opening the class and what needed improvement.  Each group will select a spokesperson to report back to the class. </a:t>
            </a:r>
            <a:endParaRPr lang="en-US" sz="1200" dirty="0"/>
          </a:p>
          <a:p>
            <a:pPr marL="181240" indent="-181240">
              <a:buFont typeface="Arial" panose="020B0604020202020204" pitchFamily="34" charset="0"/>
              <a:buChar char="•"/>
            </a:pPr>
            <a:r>
              <a:rPr lang="en-US" sz="1200" b="1" i="1" dirty="0"/>
              <a:t>Objective: Initiate discussion with participants regarding what was accomplished through this exercise. Elicit these points: </a:t>
            </a:r>
            <a:endParaRPr lang="en-US" sz="1200" dirty="0"/>
          </a:p>
          <a:p>
            <a:pPr marL="664546" lvl="1" indent="-181240">
              <a:buFont typeface="Courier New" panose="02070309020205020404" pitchFamily="49" charset="0"/>
              <a:buChar char="o"/>
            </a:pPr>
            <a:r>
              <a:rPr lang="en-US" sz="1200" b="1" i="1" dirty="0"/>
              <a:t>All participants should have been involved in the learning process by being asked to critically assess instructors and classroom conditions</a:t>
            </a:r>
            <a:endParaRPr lang="en-US" sz="1200" dirty="0"/>
          </a:p>
          <a:p>
            <a:pPr marL="664546" lvl="1" indent="-181240">
              <a:buFont typeface="Courier New" panose="02070309020205020404" pitchFamily="49" charset="0"/>
              <a:buChar char="o"/>
            </a:pPr>
            <a:r>
              <a:rPr lang="en-US" sz="1200" b="1" i="1" dirty="0"/>
              <a:t>Some participants should have been involved in making presentations to the class regarding their group’s observations of the exercise</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9</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246299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1</a:t>
            </a:r>
            <a:r>
              <a:rPr lang="en-US" dirty="0" smtClean="0"/>
              <a:t>-</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a:t>Session 1 - Introduction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a:t>1-</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Session 1 - Introduction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rgbClr val="33CC33"/>
              </a:gs>
              <a:gs pos="24000">
                <a:srgbClr val="008000"/>
              </a:gs>
              <a:gs pos="60000">
                <a:srgbClr val="336600"/>
              </a:gs>
              <a:gs pos="100000">
                <a:srgbClr val="003300"/>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152400"/>
            <a:ext cx="3099435" cy="2667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Drug Recognition Expert</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p>
        </p:txBody>
      </p:sp>
      <p:sp>
        <p:nvSpPr>
          <p:cNvPr id="8" name="Rectangle 7"/>
          <p:cNvSpPr>
            <a:spLocks noChangeArrowheads="1"/>
          </p:cNvSpPr>
          <p:nvPr/>
        </p:nvSpPr>
        <p:spPr bwMode="auto">
          <a:xfrm>
            <a:off x="19050" y="2805896"/>
            <a:ext cx="8210550" cy="521335"/>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a:solidFill>
                  <a:srgbClr val="FFFFFF"/>
                </a:solidFill>
                <a:effectLst/>
                <a:latin typeface="Cambria"/>
                <a:ea typeface="Times New Roman"/>
                <a:cs typeface="Times New Roman"/>
              </a:rPr>
              <a:t>     </a:t>
            </a:r>
            <a:endParaRPr lang="en-US" sz="1100">
              <a:effectLst/>
              <a:latin typeface="Calibri"/>
              <a:ea typeface="Times New Roman"/>
              <a:cs typeface="Times New Roman"/>
            </a:endParaRPr>
          </a:p>
        </p:txBody>
      </p:sp>
      <p:sp>
        <p:nvSpPr>
          <p:cNvPr id="9" name="Rectangle 1"/>
          <p:cNvSpPr>
            <a:spLocks noChangeArrowheads="1"/>
          </p:cNvSpPr>
          <p:nvPr/>
        </p:nvSpPr>
        <p:spPr bwMode="auto">
          <a:xfrm>
            <a:off x="3048000" y="2804011"/>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FFFF"/>
                </a:solidFill>
                <a:effectLst/>
                <a:latin typeface="Cambria" pitchFamily="18" charset="0"/>
                <a:ea typeface="Times New Roman" pitchFamily="18" charset="0"/>
                <a:cs typeface="Times New Roman" pitchFamily="18" charset="0"/>
              </a:rPr>
              <a:t>Session 1 </a:t>
            </a:r>
            <a:r>
              <a:rPr kumimoji="0" lang="en-US" altLang="en-US" sz="2800" b="0" i="0" u="none" strike="noStrike" cap="none" normalizeH="0" baseline="0" dirty="0">
                <a:ln>
                  <a:noFill/>
                </a:ln>
                <a:solidFill>
                  <a:srgbClr val="FFFFFF"/>
                </a:solidFill>
                <a:effectLst/>
                <a:latin typeface="Calibri"/>
                <a:ea typeface="Times New Roman" pitchFamily="18" charset="0"/>
                <a:cs typeface="Times New Roman" pitchFamily="18" charset="0"/>
              </a:rPr>
              <a:t>–</a:t>
            </a:r>
            <a:r>
              <a:rPr kumimoji="0" lang="en-US" altLang="en-US" sz="2800" b="0" i="0" u="none" strike="noStrike" cap="none" normalizeH="0" baseline="0" dirty="0">
                <a:ln>
                  <a:noFill/>
                </a:ln>
                <a:solidFill>
                  <a:srgbClr val="FFFFFF"/>
                </a:solidFill>
                <a:effectLst/>
                <a:latin typeface="Cambria" pitchFamily="18" charset="0"/>
                <a:ea typeface="Times New Roman" pitchFamily="18" charset="0"/>
                <a:cs typeface="Times New Roman" pitchFamily="18" charset="0"/>
              </a:rPr>
              <a:t> Introduction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p>
        </p:txBody>
      </p:sp>
    </p:spTree>
    <p:extLst>
      <p:ext uri="{BB962C8B-B14F-4D97-AF65-F5344CB8AC3E}">
        <p14:creationId xmlns:p14="http://schemas.microsoft.com/office/powerpoint/2010/main" val="148861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Introductions</a:t>
            </a:r>
          </a:p>
        </p:txBody>
      </p:sp>
      <p:pic>
        <p:nvPicPr>
          <p:cNvPr id="4098" name="Picture 2" descr="C:\Users\Pam.Mccaskill\AppData\Local\Microsoft\Windows\Temporary Internet Files\Content.IE5\U41L2X2S\Repeat-their-name-and-introduce-yoursel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4267200" cy="40367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139374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Introductions</a:t>
            </a:r>
          </a:p>
        </p:txBody>
      </p:sp>
      <p:pic>
        <p:nvPicPr>
          <p:cNvPr id="5124" name="Picture 4" descr="C:\Users\Pam.Mccaskill\AppData\Local\Microsoft\Windows\Temporary Internet Files\Content.IE5\8X70KAV4\112180190[1].jpg"/>
          <p:cNvPicPr>
            <a:picLocks noChangeAspect="1" noChangeArrowheads="1"/>
          </p:cNvPicPr>
          <p:nvPr/>
        </p:nvPicPr>
        <p:blipFill rotWithShape="1">
          <a:blip r:embed="rId3">
            <a:extLst>
              <a:ext uri="{28A0092B-C50C-407E-A947-70E740481C1C}">
                <a14:useLocalDpi xmlns:a14="http://schemas.microsoft.com/office/drawing/2010/main" val="0"/>
              </a:ext>
            </a:extLst>
          </a:blip>
          <a:srcRect l="9752" t="3300" r="24886" b="3700"/>
          <a:stretch/>
        </p:blipFill>
        <p:spPr bwMode="auto">
          <a:xfrm>
            <a:off x="1752600" y="1569719"/>
            <a:ext cx="5715000" cy="4724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54464" y="2373868"/>
            <a:ext cx="744114" cy="369332"/>
          </a:xfrm>
          <a:prstGeom prst="rect">
            <a:avLst/>
          </a:prstGeom>
          <a:noFill/>
        </p:spPr>
        <p:txBody>
          <a:bodyPr wrap="none" rtlCol="0">
            <a:spAutoFit/>
          </a:bodyPr>
          <a:lstStyle/>
          <a:p>
            <a:r>
              <a:rPr lang="en-US" dirty="0"/>
              <a:t>Name</a:t>
            </a:r>
          </a:p>
        </p:txBody>
      </p:sp>
      <p:sp>
        <p:nvSpPr>
          <p:cNvPr id="12" name="TextBox 11"/>
          <p:cNvSpPr txBox="1"/>
          <p:nvPr/>
        </p:nvSpPr>
        <p:spPr>
          <a:xfrm>
            <a:off x="5428996" y="2373868"/>
            <a:ext cx="864019" cy="369332"/>
          </a:xfrm>
          <a:prstGeom prst="rect">
            <a:avLst/>
          </a:prstGeom>
          <a:noFill/>
        </p:spPr>
        <p:txBody>
          <a:bodyPr wrap="none" rtlCol="0">
            <a:spAutoFit/>
          </a:bodyPr>
          <a:lstStyle/>
          <a:p>
            <a:r>
              <a:rPr lang="en-US" dirty="0"/>
              <a:t>Agency</a:t>
            </a:r>
          </a:p>
        </p:txBody>
      </p:sp>
      <p:sp>
        <p:nvSpPr>
          <p:cNvPr id="13" name="TextBox 12"/>
          <p:cNvSpPr txBox="1"/>
          <p:nvPr/>
        </p:nvSpPr>
        <p:spPr>
          <a:xfrm>
            <a:off x="2481043" y="3567500"/>
            <a:ext cx="2090957" cy="646331"/>
          </a:xfrm>
          <a:prstGeom prst="rect">
            <a:avLst/>
          </a:prstGeom>
          <a:noFill/>
        </p:spPr>
        <p:txBody>
          <a:bodyPr wrap="none" rtlCol="0">
            <a:spAutoFit/>
          </a:bodyPr>
          <a:lstStyle/>
          <a:p>
            <a:pPr algn="ctr"/>
            <a:r>
              <a:rPr lang="en-US" dirty="0"/>
              <a:t>Experience Teaching</a:t>
            </a:r>
          </a:p>
          <a:p>
            <a:pPr algn="ctr"/>
            <a:r>
              <a:rPr lang="en-US" dirty="0"/>
              <a:t>(Years)</a:t>
            </a:r>
          </a:p>
        </p:txBody>
      </p:sp>
      <p:sp>
        <p:nvSpPr>
          <p:cNvPr id="14" name="TextBox 13"/>
          <p:cNvSpPr txBox="1"/>
          <p:nvPr/>
        </p:nvSpPr>
        <p:spPr>
          <a:xfrm>
            <a:off x="4953000" y="3429000"/>
            <a:ext cx="1816010" cy="923330"/>
          </a:xfrm>
          <a:prstGeom prst="rect">
            <a:avLst/>
          </a:prstGeom>
          <a:noFill/>
        </p:spPr>
        <p:txBody>
          <a:bodyPr wrap="none" rtlCol="0">
            <a:spAutoFit/>
          </a:bodyPr>
          <a:lstStyle/>
          <a:p>
            <a:pPr algn="ctr"/>
            <a:r>
              <a:rPr lang="en-US" dirty="0"/>
              <a:t>Experience as</a:t>
            </a:r>
          </a:p>
          <a:p>
            <a:pPr algn="ctr"/>
            <a:r>
              <a:rPr lang="en-US" dirty="0"/>
              <a:t>Law Enforcement</a:t>
            </a:r>
          </a:p>
          <a:p>
            <a:pPr algn="ctr"/>
            <a:r>
              <a:rPr lang="en-US" dirty="0"/>
              <a:t>Officer (Years)</a:t>
            </a:r>
          </a:p>
        </p:txBody>
      </p:sp>
      <p:sp>
        <p:nvSpPr>
          <p:cNvPr id="15" name="TextBox 14"/>
          <p:cNvSpPr txBox="1"/>
          <p:nvPr/>
        </p:nvSpPr>
        <p:spPr>
          <a:xfrm>
            <a:off x="2874772" y="4862900"/>
            <a:ext cx="1303498" cy="646331"/>
          </a:xfrm>
          <a:prstGeom prst="rect">
            <a:avLst/>
          </a:prstGeom>
          <a:noFill/>
        </p:spPr>
        <p:txBody>
          <a:bodyPr wrap="none" rtlCol="0">
            <a:spAutoFit/>
          </a:bodyPr>
          <a:lstStyle/>
          <a:p>
            <a:pPr algn="ctr"/>
            <a:r>
              <a:rPr lang="en-US" dirty="0"/>
              <a:t>Goal for the</a:t>
            </a:r>
          </a:p>
          <a:p>
            <a:pPr algn="ctr"/>
            <a:r>
              <a:rPr lang="en-US" dirty="0"/>
              <a:t>Course</a:t>
            </a:r>
          </a:p>
        </p:txBody>
      </p:sp>
      <p:sp>
        <p:nvSpPr>
          <p:cNvPr id="16" name="TextBox 15"/>
          <p:cNvSpPr txBox="1"/>
          <p:nvPr/>
        </p:nvSpPr>
        <p:spPr>
          <a:xfrm>
            <a:off x="5118462" y="4724400"/>
            <a:ext cx="1485087" cy="923330"/>
          </a:xfrm>
          <a:prstGeom prst="rect">
            <a:avLst/>
          </a:prstGeom>
          <a:noFill/>
        </p:spPr>
        <p:txBody>
          <a:bodyPr wrap="none" rtlCol="0">
            <a:spAutoFit/>
          </a:bodyPr>
          <a:lstStyle/>
          <a:p>
            <a:pPr algn="ctr"/>
            <a:r>
              <a:rPr lang="en-US" dirty="0"/>
              <a:t>Your Ideal Job</a:t>
            </a:r>
          </a:p>
          <a:p>
            <a:pPr algn="ctr"/>
            <a:r>
              <a:rPr lang="en-US" dirty="0"/>
              <a:t>(Pictures Can</a:t>
            </a:r>
          </a:p>
          <a:p>
            <a:pPr algn="ctr"/>
            <a:r>
              <a:rPr lang="en-US" dirty="0"/>
              <a:t>Be Used)</a:t>
            </a:r>
          </a:p>
        </p:txBody>
      </p:sp>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72933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
            <a:ext cx="9143245" cy="6323246"/>
          </a:xfrm>
          <a:prstGeom prst="rect">
            <a:avLst/>
          </a:prstGeom>
        </p:spPr>
      </p:pic>
      <p:sp>
        <p:nvSpPr>
          <p:cNvPr id="3" name="Slide Number Placeholder 2"/>
          <p:cNvSpPr>
            <a:spLocks noGrp="1"/>
          </p:cNvSpPr>
          <p:nvPr>
            <p:ph type="sldNum" sz="quarter" idx="12"/>
          </p:nvPr>
        </p:nvSpPr>
        <p:spPr/>
        <p:txBody>
          <a:bodyPr/>
          <a:lstStyle/>
          <a:p>
            <a:r>
              <a:rPr lang="en-US" smtClean="0"/>
              <a:t>1-</a:t>
            </a:r>
            <a:fld id="{C6F3177E-27ED-4792-9A52-D1409DFD05E3}" type="slidenum">
              <a:rPr lang="en-US" smtClean="0"/>
              <a:pPr/>
              <a:t>12</a:t>
            </a:fld>
            <a:endParaRPr lang="en-US" dirty="0"/>
          </a:p>
        </p:txBody>
      </p:sp>
      <p:sp>
        <p:nvSpPr>
          <p:cNvPr id="4" name="Footer Placeholder 3"/>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330375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Presentations</a:t>
            </a:r>
          </a:p>
        </p:txBody>
      </p:sp>
      <p:pic>
        <p:nvPicPr>
          <p:cNvPr id="6" name="Picture 2" descr="X:\Courses 2015\Course Revision\Classroom\SFST TTT\Graphics\DSC09404.JPG"/>
          <p:cNvPicPr>
            <a:picLocks noChangeAspect="1" noChangeArrowheads="1"/>
          </p:cNvPicPr>
          <p:nvPr/>
        </p:nvPicPr>
        <p:blipFill rotWithShape="1">
          <a:blip r:embed="rId3">
            <a:extLst>
              <a:ext uri="{28A0092B-C50C-407E-A947-70E740481C1C}">
                <a14:useLocalDpi xmlns:a14="http://schemas.microsoft.com/office/drawing/2010/main" val="0"/>
              </a:ext>
            </a:extLst>
          </a:blip>
          <a:srcRect l="21719" r="3281" b="25000"/>
          <a:stretch/>
        </p:blipFill>
        <p:spPr bwMode="auto">
          <a:xfrm>
            <a:off x="1219200" y="1295400"/>
            <a:ext cx="6705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257246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Questions and/or Concerns</a:t>
            </a:r>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272375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Content Segments</a:t>
            </a:r>
          </a:p>
        </p:txBody>
      </p:sp>
      <p:sp>
        <p:nvSpPr>
          <p:cNvPr id="3" name="Content Placeholder 2"/>
          <p:cNvSpPr>
            <a:spLocks noGrp="1"/>
          </p:cNvSpPr>
          <p:nvPr>
            <p:ph idx="1"/>
          </p:nvPr>
        </p:nvSpPr>
        <p:spPr/>
        <p:txBody>
          <a:bodyPr/>
          <a:lstStyle/>
          <a:p>
            <a:pPr marL="514350" indent="-514350">
              <a:buFont typeface="+mj-lt"/>
              <a:buAutoNum type="alphaUcPeriod"/>
            </a:pPr>
            <a:r>
              <a:rPr lang="en-US" dirty="0"/>
              <a:t>Welcome</a:t>
            </a:r>
          </a:p>
          <a:p>
            <a:pPr marL="514350" indent="-514350">
              <a:buFont typeface="+mj-lt"/>
              <a:buAutoNum type="alphaUcPeriod"/>
            </a:pPr>
            <a:r>
              <a:rPr lang="en-US" dirty="0"/>
              <a:t>Facilities, Logistics, Classroom Conduct</a:t>
            </a:r>
          </a:p>
          <a:p>
            <a:pPr marL="514350" indent="-514350">
              <a:buFont typeface="+mj-lt"/>
              <a:buAutoNum type="alphaUcPeriod"/>
            </a:pPr>
            <a:r>
              <a:rPr lang="en-US" dirty="0"/>
              <a:t>Course Format</a:t>
            </a:r>
          </a:p>
          <a:p>
            <a:pPr marL="514350" indent="-514350">
              <a:buFont typeface="+mj-lt"/>
              <a:buAutoNum type="alphaUcPeriod"/>
            </a:pPr>
            <a:r>
              <a:rPr lang="en-US" dirty="0"/>
              <a:t>Introduction</a:t>
            </a:r>
          </a:p>
          <a:p>
            <a:pPr marL="514350" indent="-514350">
              <a:buFont typeface="+mj-lt"/>
              <a:buAutoNum type="alphaUcPeriod"/>
            </a:pPr>
            <a:r>
              <a:rPr lang="en-US" dirty="0"/>
              <a:t>Final Participation Demonstration</a:t>
            </a:r>
          </a:p>
          <a:p>
            <a:pPr marL="514350" indent="-514350">
              <a:buFont typeface="+mj-lt"/>
              <a:buAutoNum type="alphaUcPeriod"/>
            </a:pPr>
            <a:r>
              <a:rPr lang="en-US" dirty="0"/>
              <a:t>Questions and/or Concerns</a:t>
            </a:r>
          </a:p>
        </p:txBody>
      </p:sp>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2082"/>
            <a:ext cx="10439400" cy="6755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1676400"/>
            <a:ext cx="7086600" cy="2862322"/>
          </a:xfrm>
          <a:prstGeom prst="rect">
            <a:avLst/>
          </a:prstGeom>
          <a:noFill/>
        </p:spPr>
        <p:txBody>
          <a:bodyPr wrap="square" rtlCol="0">
            <a:spAutoFit/>
          </a:bodyPr>
          <a:lstStyle/>
          <a:p>
            <a:pPr algn="ctr"/>
            <a:r>
              <a:rPr lang="en-US" sz="3600" dirty="0">
                <a:solidFill>
                  <a:schemeClr val="bg1"/>
                </a:solidFill>
              </a:rPr>
              <a:t>Drug Recognition Expert</a:t>
            </a:r>
          </a:p>
          <a:p>
            <a:pPr algn="ctr"/>
            <a:r>
              <a:rPr lang="en-US" sz="3600" dirty="0">
                <a:solidFill>
                  <a:schemeClr val="bg1"/>
                </a:solidFill>
              </a:rPr>
              <a:t>Instructor Development Course</a:t>
            </a:r>
          </a:p>
          <a:p>
            <a:pPr algn="ctr"/>
            <a:endParaRPr lang="en-US" sz="3600" dirty="0">
              <a:solidFill>
                <a:schemeClr val="bg1"/>
              </a:solidFill>
            </a:endParaRPr>
          </a:p>
          <a:p>
            <a:pPr algn="ctr"/>
            <a:r>
              <a:rPr lang="en-US" sz="3600" dirty="0">
                <a:solidFill>
                  <a:schemeClr val="bg1"/>
                </a:solidFill>
              </a:rPr>
              <a:t>Session 1:</a:t>
            </a:r>
          </a:p>
          <a:p>
            <a:pPr algn="ctr"/>
            <a:r>
              <a:rPr lang="en-US" sz="3600" dirty="0">
                <a:solidFill>
                  <a:schemeClr val="bg1"/>
                </a:solidFill>
              </a:rPr>
              <a:t>Introduction</a:t>
            </a:r>
          </a:p>
        </p:txBody>
      </p:sp>
      <p:sp>
        <p:nvSpPr>
          <p:cNvPr id="3" name="Slide Number Placeholder 2"/>
          <p:cNvSpPr>
            <a:spLocks noGrp="1"/>
          </p:cNvSpPr>
          <p:nvPr>
            <p:ph type="sldNum" sz="quarter" idx="12"/>
          </p:nvPr>
        </p:nvSpPr>
        <p:spPr/>
        <p:txBody>
          <a:bodyPr/>
          <a:lstStyle/>
          <a:p>
            <a:r>
              <a:rPr lang="en-US" smtClean="0"/>
              <a:t>1-</a:t>
            </a:r>
            <a:fld id="{C6F3177E-27ED-4792-9A52-D1409DFD05E3}"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22932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38100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Session Objectives</a:t>
            </a:r>
          </a:p>
        </p:txBody>
      </p:sp>
      <p:sp>
        <p:nvSpPr>
          <p:cNvPr id="3" name="Content Placeholder 2"/>
          <p:cNvSpPr>
            <a:spLocks noGrp="1"/>
          </p:cNvSpPr>
          <p:nvPr>
            <p:ph idx="1"/>
          </p:nvPr>
        </p:nvSpPr>
        <p:spPr/>
        <p:txBody>
          <a:bodyPr>
            <a:normAutofit/>
          </a:bodyPr>
          <a:lstStyle/>
          <a:p>
            <a:pPr marL="181240" indent="-181240"/>
            <a:r>
              <a:rPr lang="en-US" sz="3600" dirty="0"/>
              <a:t>Review course objectives and other administrative matters </a:t>
            </a:r>
          </a:p>
          <a:p>
            <a:pPr marL="181240" indent="-181240"/>
            <a:r>
              <a:rPr lang="en-US" sz="3600" dirty="0" smtClean="0"/>
              <a:t>Discuss </a:t>
            </a:r>
            <a:r>
              <a:rPr lang="en-US" sz="3600" dirty="0"/>
              <a:t>expectations of </a:t>
            </a:r>
            <a:r>
              <a:rPr lang="en-US" sz="3600" dirty="0" smtClean="0"/>
              <a:t>course </a:t>
            </a:r>
            <a:endParaRPr lang="en-US" sz="3600" dirty="0"/>
          </a:p>
          <a:p>
            <a:pPr marL="181240" indent="-181240"/>
            <a:r>
              <a:rPr lang="en-US" sz="3600" dirty="0"/>
              <a:t>Discuss participant expectations in </a:t>
            </a:r>
            <a:r>
              <a:rPr lang="en-US" sz="3600" dirty="0" smtClean="0"/>
              <a:t>course</a:t>
            </a:r>
            <a:endParaRPr lang="en-US" sz="3600" dirty="0"/>
          </a:p>
        </p:txBody>
      </p:sp>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 and Objectives</a:t>
            </a:r>
          </a:p>
        </p:txBody>
      </p:sp>
      <p:sp>
        <p:nvSpPr>
          <p:cNvPr id="3" name="Content Placeholder 2"/>
          <p:cNvSpPr>
            <a:spLocks noGrp="1"/>
          </p:cNvSpPr>
          <p:nvPr>
            <p:ph idx="1"/>
          </p:nvPr>
        </p:nvSpPr>
        <p:spPr/>
        <p:txBody>
          <a:bodyPr>
            <a:normAutofit/>
          </a:bodyPr>
          <a:lstStyle/>
          <a:p>
            <a:pPr>
              <a:spcBef>
                <a:spcPts val="1200"/>
              </a:spcBef>
            </a:pPr>
            <a:r>
              <a:rPr lang="en-US" dirty="0" smtClean="0"/>
              <a:t>Learning </a:t>
            </a:r>
            <a:r>
              <a:rPr lang="en-US" dirty="0"/>
              <a:t>strategies </a:t>
            </a:r>
            <a:r>
              <a:rPr lang="en-US" dirty="0" smtClean="0"/>
              <a:t>and training </a:t>
            </a:r>
            <a:r>
              <a:rPr lang="en-US" dirty="0"/>
              <a:t>effectiveness</a:t>
            </a:r>
          </a:p>
          <a:p>
            <a:pPr>
              <a:spcBef>
                <a:spcPts val="1200"/>
              </a:spcBef>
            </a:pPr>
            <a:r>
              <a:rPr lang="en-US" dirty="0" smtClean="0"/>
              <a:t>Facilitation </a:t>
            </a:r>
            <a:r>
              <a:rPr lang="en-US" dirty="0"/>
              <a:t>skills</a:t>
            </a:r>
          </a:p>
          <a:p>
            <a:pPr>
              <a:spcBef>
                <a:spcPts val="1200"/>
              </a:spcBef>
            </a:pPr>
            <a:r>
              <a:rPr lang="en-US" dirty="0" smtClean="0"/>
              <a:t>Effective </a:t>
            </a:r>
            <a:r>
              <a:rPr lang="en-US" dirty="0"/>
              <a:t>questioning skills</a:t>
            </a:r>
          </a:p>
          <a:p>
            <a:pPr>
              <a:spcBef>
                <a:spcPts val="1200"/>
              </a:spcBef>
            </a:pPr>
            <a:r>
              <a:rPr lang="en-US" dirty="0" smtClean="0"/>
              <a:t>Effective </a:t>
            </a:r>
            <a:r>
              <a:rPr lang="en-US" dirty="0"/>
              <a:t>strategies for handling common problem situations</a:t>
            </a:r>
          </a:p>
          <a:p>
            <a:pPr>
              <a:spcBef>
                <a:spcPts val="1200"/>
              </a:spcBef>
            </a:pPr>
            <a:r>
              <a:rPr lang="en-US" dirty="0" smtClean="0"/>
              <a:t>NHTSA/IACP </a:t>
            </a:r>
            <a:r>
              <a:rPr lang="en-US" dirty="0"/>
              <a:t>DRE lesson plans</a:t>
            </a:r>
          </a:p>
          <a:p>
            <a:pPr>
              <a:spcBef>
                <a:spcPts val="1200"/>
              </a:spcBef>
            </a:pPr>
            <a:r>
              <a:rPr lang="en-US" dirty="0" smtClean="0"/>
              <a:t>Training </a:t>
            </a:r>
            <a:r>
              <a:rPr lang="en-US" dirty="0"/>
              <a:t>aids</a:t>
            </a:r>
          </a:p>
        </p:txBody>
      </p:sp>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337142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719" r="5719"/>
          <a:stretch/>
        </p:blipFill>
        <p:spPr>
          <a:xfrm>
            <a:off x="0" y="0"/>
            <a:ext cx="9144000" cy="6400799"/>
          </a:xfrm>
          <a:prstGeom prst="rect">
            <a:avLst/>
          </a:prstGeom>
        </p:spPr>
      </p:pic>
      <p:sp>
        <p:nvSpPr>
          <p:cNvPr id="3" name="Slide Number Placeholder 2"/>
          <p:cNvSpPr>
            <a:spLocks noGrp="1"/>
          </p:cNvSpPr>
          <p:nvPr>
            <p:ph type="sldNum" sz="quarter" idx="12"/>
          </p:nvPr>
        </p:nvSpPr>
        <p:spPr/>
        <p:txBody>
          <a:bodyPr/>
          <a:lstStyle/>
          <a:p>
            <a:r>
              <a:rPr lang="en-US" smtClean="0"/>
              <a:t>1-</a:t>
            </a:r>
            <a:fld id="{C6F3177E-27ED-4792-9A52-D1409DFD05E3}" type="slidenum">
              <a:rPr lang="en-US" smtClean="0"/>
              <a:pPr/>
              <a:t>6</a:t>
            </a:fld>
            <a:endParaRPr lang="en-US" dirty="0"/>
          </a:p>
        </p:txBody>
      </p:sp>
      <p:sp>
        <p:nvSpPr>
          <p:cNvPr id="4" name="Footer Placeholder 3"/>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208237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Etiquette</a:t>
            </a:r>
          </a:p>
        </p:txBody>
      </p:sp>
      <p:sp>
        <p:nvSpPr>
          <p:cNvPr id="3" name="Content Placeholder 2"/>
          <p:cNvSpPr>
            <a:spLocks noGrp="1"/>
          </p:cNvSpPr>
          <p:nvPr>
            <p:ph idx="1"/>
          </p:nvPr>
        </p:nvSpPr>
        <p:spPr/>
        <p:txBody>
          <a:bodyPr/>
          <a:lstStyle/>
          <a:p>
            <a:pPr>
              <a:spcBef>
                <a:spcPts val="1200"/>
              </a:spcBef>
            </a:pPr>
            <a:r>
              <a:rPr lang="en-US" dirty="0"/>
              <a:t>Be respectful</a:t>
            </a:r>
          </a:p>
          <a:p>
            <a:pPr>
              <a:spcBef>
                <a:spcPts val="1200"/>
              </a:spcBef>
            </a:pPr>
            <a:r>
              <a:rPr lang="en-US" dirty="0"/>
              <a:t>No disparaging remarks</a:t>
            </a:r>
          </a:p>
          <a:p>
            <a:pPr>
              <a:spcBef>
                <a:spcPts val="1200"/>
              </a:spcBef>
            </a:pPr>
            <a:r>
              <a:rPr lang="en-US" dirty="0"/>
              <a:t>Be on time</a:t>
            </a:r>
          </a:p>
          <a:p>
            <a:pPr>
              <a:spcBef>
                <a:spcPts val="1200"/>
              </a:spcBef>
            </a:pPr>
            <a:r>
              <a:rPr lang="en-US" dirty="0"/>
              <a:t>No internet or personal business</a:t>
            </a:r>
          </a:p>
          <a:p>
            <a:pPr>
              <a:spcBef>
                <a:spcPts val="1200"/>
              </a:spcBef>
            </a:pPr>
            <a:r>
              <a:rPr lang="en-US" dirty="0"/>
              <a:t>Cell phone off or </a:t>
            </a:r>
            <a:r>
              <a:rPr lang="en-US" dirty="0" smtClean="0"/>
              <a:t>in vibrate </a:t>
            </a:r>
            <a:r>
              <a:rPr lang="en-US" dirty="0"/>
              <a:t>mode</a:t>
            </a:r>
          </a:p>
          <a:p>
            <a:pPr>
              <a:spcBef>
                <a:spcPts val="1200"/>
              </a:spcBef>
            </a:pPr>
            <a:r>
              <a:rPr lang="en-US" dirty="0"/>
              <a:t>Participate</a:t>
            </a:r>
          </a:p>
        </p:txBody>
      </p:sp>
      <p:pic>
        <p:nvPicPr>
          <p:cNvPr id="2050" name="Picture 2" descr="C:\Users\Pam.Mccaskill\AppData\Local\Microsoft\Windows\Temporary Internet Files\Content.IE5\O9W0042Y\No-Apple-Iph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030" y="121920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9980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Format</a:t>
            </a:r>
          </a:p>
        </p:txBody>
      </p:sp>
      <p:sp>
        <p:nvSpPr>
          <p:cNvPr id="3" name="Content Placeholder 2"/>
          <p:cNvSpPr>
            <a:spLocks noGrp="1"/>
          </p:cNvSpPr>
          <p:nvPr>
            <p:ph idx="1"/>
          </p:nvPr>
        </p:nvSpPr>
        <p:spPr/>
        <p:txBody>
          <a:bodyPr/>
          <a:lstStyle/>
          <a:p>
            <a:pPr>
              <a:spcBef>
                <a:spcPts val="1200"/>
              </a:spcBef>
            </a:pPr>
            <a:r>
              <a:rPr lang="en-US" dirty="0"/>
              <a:t>Active participation is required</a:t>
            </a:r>
          </a:p>
          <a:p>
            <a:pPr>
              <a:spcBef>
                <a:spcPts val="1200"/>
              </a:spcBef>
            </a:pPr>
            <a:r>
              <a:rPr lang="en-US" dirty="0"/>
              <a:t>Interactive</a:t>
            </a:r>
          </a:p>
          <a:p>
            <a:pPr>
              <a:spcBef>
                <a:spcPts val="1200"/>
              </a:spcBef>
            </a:pPr>
            <a:r>
              <a:rPr lang="en-US" dirty="0"/>
              <a:t>Participant Manual</a:t>
            </a:r>
          </a:p>
          <a:p>
            <a:pPr>
              <a:spcBef>
                <a:spcPts val="1200"/>
              </a:spcBef>
            </a:pPr>
            <a:r>
              <a:rPr lang="en-US" dirty="0"/>
              <a:t>Breaks and lunch</a:t>
            </a:r>
          </a:p>
          <a:p>
            <a:pPr>
              <a:spcBef>
                <a:spcPts val="1200"/>
              </a:spcBef>
            </a:pPr>
            <a:r>
              <a:rPr lang="en-US" dirty="0"/>
              <a:t>Additional activities</a:t>
            </a:r>
          </a:p>
        </p:txBody>
      </p:sp>
      <p:pic>
        <p:nvPicPr>
          <p:cNvPr id="3075" name="Picture 3" descr="C:\Users\Pam.Mccaskill\AppData\Local\Microsoft\Windows\Temporary Internet Files\Content.IE5\MZV7RO0R\open_boo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124200"/>
            <a:ext cx="4841938" cy="32410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12125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Evaluation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761" r="15289"/>
          <a:stretch/>
        </p:blipFill>
        <p:spPr>
          <a:xfrm>
            <a:off x="1828800" y="1524000"/>
            <a:ext cx="5943600" cy="4457700"/>
          </a:xfrm>
          <a:prstGeom prst="rect">
            <a:avLst/>
          </a:prstGeom>
        </p:spPr>
      </p:pic>
      <p:sp>
        <p:nvSpPr>
          <p:cNvPr id="4" name="Slide Number Placeholder 3"/>
          <p:cNvSpPr>
            <a:spLocks noGrp="1"/>
          </p:cNvSpPr>
          <p:nvPr>
            <p:ph type="sldNum" sz="quarter" idx="12"/>
          </p:nvPr>
        </p:nvSpPr>
        <p:spPr/>
        <p:txBody>
          <a:bodyPr/>
          <a:lstStyle/>
          <a:p>
            <a:r>
              <a:rPr lang="en-US" smtClean="0"/>
              <a:t>1-</a:t>
            </a:r>
            <a:fld id="{C6F3177E-27ED-4792-9A52-D1409DFD05E3}"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2766399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1957</Words>
  <Application>Microsoft Office PowerPoint</Application>
  <PresentationFormat>On-screen Show (4:3)</PresentationFormat>
  <Paragraphs>435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Content Segments</vt:lpstr>
      <vt:lpstr>PowerPoint Presentation</vt:lpstr>
      <vt:lpstr>Session Objectives</vt:lpstr>
      <vt:lpstr>Course Goals and Objectives</vt:lpstr>
      <vt:lpstr>PowerPoint Presentation</vt:lpstr>
      <vt:lpstr>Course Etiquette</vt:lpstr>
      <vt:lpstr>Course Format</vt:lpstr>
      <vt:lpstr>Course Evaluation</vt:lpstr>
      <vt:lpstr>Introductions</vt:lpstr>
      <vt:lpstr>Introductions</vt:lpstr>
      <vt:lpstr>PowerPoint Presentation</vt:lpstr>
      <vt:lpstr>Presentations</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50</cp:revision>
  <cp:lastPrinted>2017-01-30T14:32:22Z</cp:lastPrinted>
  <dcterms:created xsi:type="dcterms:W3CDTF">2016-06-21T13:40:11Z</dcterms:created>
  <dcterms:modified xsi:type="dcterms:W3CDTF">2017-01-30T14:40:04Z</dcterms:modified>
</cp:coreProperties>
</file>