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56" r:id="rId2"/>
    <p:sldId id="257" r:id="rId3"/>
    <p:sldId id="258" r:id="rId4"/>
    <p:sldId id="259" r:id="rId5"/>
    <p:sldId id="295" r:id="rId6"/>
    <p:sldId id="290" r:id="rId7"/>
    <p:sldId id="291" r:id="rId8"/>
    <p:sldId id="292" r:id="rId9"/>
    <p:sldId id="293" r:id="rId10"/>
    <p:sldId id="294" r:id="rId11"/>
    <p:sldId id="296" r:id="rId12"/>
    <p:sldId id="317" r:id="rId13"/>
    <p:sldId id="318" r:id="rId14"/>
    <p:sldId id="319" r:id="rId15"/>
    <p:sldId id="297" r:id="rId16"/>
    <p:sldId id="320" r:id="rId17"/>
    <p:sldId id="298" r:id="rId18"/>
    <p:sldId id="299" r:id="rId19"/>
    <p:sldId id="300" r:id="rId20"/>
    <p:sldId id="321" r:id="rId21"/>
    <p:sldId id="301" r:id="rId22"/>
    <p:sldId id="302" r:id="rId23"/>
    <p:sldId id="303" r:id="rId24"/>
    <p:sldId id="304" r:id="rId25"/>
    <p:sldId id="305" r:id="rId26"/>
    <p:sldId id="306" r:id="rId27"/>
    <p:sldId id="307" r:id="rId28"/>
    <p:sldId id="308" r:id="rId29"/>
    <p:sldId id="309" r:id="rId30"/>
    <p:sldId id="322" r:id="rId31"/>
    <p:sldId id="310" r:id="rId32"/>
    <p:sldId id="311" r:id="rId33"/>
    <p:sldId id="312" r:id="rId34"/>
    <p:sldId id="323" r:id="rId35"/>
    <p:sldId id="313" r:id="rId36"/>
    <p:sldId id="324" r:id="rId37"/>
    <p:sldId id="314" r:id="rId38"/>
    <p:sldId id="315" r:id="rId39"/>
    <p:sldId id="316" r:id="rId40"/>
    <p:sldId id="325" r:id="rId41"/>
    <p:sldId id="289" r:id="rId4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OT_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70696" autoAdjust="0"/>
  </p:normalViewPr>
  <p:slideViewPr>
    <p:cSldViewPr>
      <p:cViewPr>
        <p:scale>
          <a:sx n="60" d="100"/>
          <a:sy n="60" d="100"/>
        </p:scale>
        <p:origin x="-1338" y="-3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70" d="100"/>
          <a:sy n="70" d="100"/>
        </p:scale>
        <p:origin x="-2148" y="-27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3/2/2017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a:t>Drug Recognition Expert</a:t>
            </a:r>
          </a:p>
          <a:p>
            <a:r>
              <a:rPr lang="en-US" dirty="0"/>
              <a:t>Instructor Development Course</a:t>
            </a:r>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06400" y="3936492"/>
            <a:ext cx="6583680" cy="508863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6200" y="9119474"/>
            <a:ext cx="4114800" cy="480060"/>
          </a:xfrm>
          <a:prstGeom prst="rect">
            <a:avLst/>
          </a:prstGeom>
        </p:spPr>
        <p:txBody>
          <a:bodyPr vert="horz" lIns="96661" tIns="48331" rIns="96661" bIns="48331" rtlCol="0" anchor="b"/>
          <a:lstStyle>
            <a:lvl1pPr algn="l">
              <a:defRPr sz="1100"/>
            </a:lvl1pPr>
          </a:lstStyle>
          <a:p>
            <a:r>
              <a:rPr lang="en-US" dirty="0" smtClean="0"/>
              <a:t>Session 10 – Guidelines for Conducting DRE Certification Training</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redata.nhtsa.gov/"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iacp.org/drug-recognition-expert-sectio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1</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Conducting Practice Sessions During Certification Training</a:t>
            </a:r>
          </a:p>
          <a:p>
            <a:endParaRPr lang="en-US" sz="1200" b="1" u="sng" cap="all" dirty="0"/>
          </a:p>
          <a:p>
            <a:r>
              <a:rPr lang="en-US" sz="1200" dirty="0"/>
              <a:t>“Down Time” will occur during field certification training. DON’T WASTE THE TIME:  Use it for practice opportunities.</a:t>
            </a:r>
          </a:p>
          <a:p>
            <a:endParaRPr lang="en-US" sz="1200" dirty="0"/>
          </a:p>
          <a:p>
            <a:r>
              <a:rPr lang="en-US" sz="1200" dirty="0"/>
              <a:t>Four kinds of practice opportunities may be given to the candidates during “down time” if time allows. Examples include: </a:t>
            </a:r>
          </a:p>
          <a:p>
            <a:pPr marL="181240" indent="-181240">
              <a:buFont typeface="Arial" panose="020B0604020202020204" pitchFamily="34" charset="0"/>
              <a:buChar char="•"/>
            </a:pPr>
            <a:r>
              <a:rPr lang="en-US" sz="1200" dirty="0"/>
              <a:t>Darkroom Examinations – Candidates can take turns estimating each others’ pupil sizes under the lighting conditions in the darkroom</a:t>
            </a:r>
          </a:p>
          <a:p>
            <a:pPr marL="181240" indent="-181240">
              <a:buFont typeface="Arial" panose="020B0604020202020204" pitchFamily="34" charset="0"/>
              <a:buChar char="•"/>
            </a:pPr>
            <a:r>
              <a:rPr lang="en-US" sz="1200" dirty="0"/>
              <a:t>Nystagmus, convergence, and psychophysical testing on alcohol-impaired subjects – A subject known to be strictly under the influence of alcohol could provide a useful opportunity for practice. Candidates could practice administering HGN, VGN, lack of convergence, and the four divided attention tests to alcohol-impaired subjects when no drug-impaired subjects are available.</a:t>
            </a:r>
          </a:p>
          <a:p>
            <a:pPr marL="181240" indent="-181240">
              <a:buFont typeface="Arial" panose="020B0604020202020204" pitchFamily="34" charset="0"/>
              <a:buChar char="•"/>
            </a:pPr>
            <a:r>
              <a:rPr lang="en-US" sz="1200" dirty="0"/>
              <a:t>Test interpretation – The exemplars can be given to the candidate teams whenever time permits. Team members should work together to form opinions about the drug categories for each exemplar. Additional exemplars can be created from the DRE Instructors’ own files.</a:t>
            </a:r>
          </a:p>
          <a:p>
            <a:pPr marL="181240" indent="-181240">
              <a:buFont typeface="Arial" panose="020B0604020202020204" pitchFamily="34" charset="0"/>
              <a:buChar char="•"/>
            </a:pPr>
            <a:r>
              <a:rPr lang="en-US" sz="1200" dirty="0"/>
              <a:t>As time permits, candidates may also work on developing and updating their Curriculum Vitae</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25344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5088636"/>
          </a:xfrm>
        </p:spPr>
        <p:txBody>
          <a:bodyPr/>
          <a:lstStyle/>
          <a:p>
            <a:r>
              <a:rPr lang="en-US" sz="1200" b="1" cap="all" dirty="0"/>
              <a:t>C. </a:t>
            </a:r>
            <a:r>
              <a:rPr lang="en-US" sz="1200" b="1" u="sng" cap="all" dirty="0"/>
              <a:t>Evaluating and Documenting CANDIDATE’S Progress</a:t>
            </a:r>
          </a:p>
          <a:p>
            <a:endParaRPr lang="en-US" sz="1200" dirty="0"/>
          </a:p>
          <a:p>
            <a:r>
              <a:rPr lang="en-US" sz="1200" dirty="0"/>
              <a:t>Whenever a team of candidates completes an evaluation during the Field Certification Training, the supervising instructor </a:t>
            </a:r>
            <a:r>
              <a:rPr lang="en-US" sz="1200" u="sng" dirty="0"/>
              <a:t>must</a:t>
            </a:r>
            <a:r>
              <a:rPr lang="en-US" sz="1200" dirty="0"/>
              <a:t> complete a</a:t>
            </a:r>
            <a:r>
              <a:rPr lang="en-US" sz="1200" b="1" i="1" dirty="0"/>
              <a:t> </a:t>
            </a:r>
            <a:r>
              <a:rPr lang="en-US" sz="1200" dirty="0"/>
              <a:t>Field Certification Instructor Observation Form.</a:t>
            </a:r>
          </a:p>
          <a:p>
            <a:endParaRPr lang="en-US" sz="1200" dirty="0"/>
          </a:p>
          <a:p>
            <a:r>
              <a:rPr lang="en-US" sz="1200" b="1" i="1" dirty="0"/>
              <a:t>Hand out copies of the “Field Certification Instructor Observation” form</a:t>
            </a:r>
            <a:endParaRPr lang="en-US" sz="1200" dirty="0"/>
          </a:p>
          <a:p>
            <a:endParaRPr lang="en-US" sz="1200" b="1" i="1" dirty="0"/>
          </a:p>
          <a:p>
            <a:r>
              <a:rPr lang="en-US" sz="1200" b="1" i="1" dirty="0"/>
              <a:t>Preparing Field Certification Instructor Observation form</a:t>
            </a:r>
            <a:endParaRPr lang="en-US" sz="1200" dirty="0"/>
          </a:p>
          <a:p>
            <a:pPr lvl="0"/>
            <a:endParaRPr lang="en-US" sz="1200" dirty="0"/>
          </a:p>
          <a:p>
            <a:pPr lvl="0"/>
            <a:r>
              <a:rPr lang="en-US" sz="1200" dirty="0"/>
              <a:t>The form must address the three basic skills required of DREs:</a:t>
            </a:r>
          </a:p>
          <a:p>
            <a:pPr marL="181240" indent="-181240">
              <a:buFont typeface="Arial" panose="020B0604020202020204" pitchFamily="34" charset="0"/>
              <a:buChar char="•"/>
            </a:pPr>
            <a:r>
              <a:rPr lang="en-US" sz="1200" dirty="0"/>
              <a:t>Did the candidate properly </a:t>
            </a:r>
            <a:r>
              <a:rPr lang="en-US" sz="1200" b="1" dirty="0"/>
              <a:t>administer</a:t>
            </a:r>
            <a:r>
              <a:rPr lang="en-US" sz="1200" dirty="0"/>
              <a:t> all tests and estimates/measurements of the evaluation?</a:t>
            </a:r>
          </a:p>
          <a:p>
            <a:pPr marL="181240" indent="-181240">
              <a:buFont typeface="Arial" panose="020B0604020202020204" pitchFamily="34" charset="0"/>
              <a:buChar char="•"/>
            </a:pPr>
            <a:r>
              <a:rPr lang="en-US" sz="1200" dirty="0"/>
              <a:t>Did the candidate properly </a:t>
            </a:r>
            <a:r>
              <a:rPr lang="en-US" sz="1200" b="1" dirty="0"/>
              <a:t>document </a:t>
            </a:r>
            <a:r>
              <a:rPr lang="en-US" sz="1200" dirty="0"/>
              <a:t>the evaluation and record the results of all tests and estimates/measurements?</a:t>
            </a:r>
          </a:p>
          <a:p>
            <a:pPr marL="181240" indent="-181240">
              <a:buFont typeface="Arial" panose="020B0604020202020204" pitchFamily="34" charset="0"/>
              <a:buChar char="•"/>
            </a:pPr>
            <a:r>
              <a:rPr lang="en-US" sz="1200" dirty="0"/>
              <a:t>Did the candidate properly </a:t>
            </a:r>
            <a:r>
              <a:rPr lang="en-US" sz="1200" b="1" dirty="0"/>
              <a:t>interpret</a:t>
            </a:r>
            <a:r>
              <a:rPr lang="en-US" sz="1200" dirty="0"/>
              <a:t> the information and form appropriate opinions about the category of drugs affecting the subject?</a:t>
            </a:r>
          </a:p>
          <a:p>
            <a:endParaRPr lang="en-US" sz="1200" b="1" i="1" dirty="0"/>
          </a:p>
          <a:p>
            <a:r>
              <a:rPr lang="en-US" sz="1200" b="1" i="1" dirty="0"/>
              <a:t>Direct participants’ attention to the top segment of the “Field Certification Instructor Observation” form.</a:t>
            </a:r>
            <a:endParaRPr lang="en-US" sz="1200" dirty="0"/>
          </a:p>
          <a:p>
            <a:endParaRPr lang="en-US" sz="1200" dirty="0"/>
          </a:p>
          <a:p>
            <a:r>
              <a:rPr lang="en-US" sz="1200" dirty="0"/>
              <a:t>The instructor should complete the form noting errors of omission and errors of commission in the following areas: </a:t>
            </a:r>
          </a:p>
          <a:p>
            <a:pPr marL="181240" indent="-181240">
              <a:buFont typeface="Arial" panose="020B0604020202020204" pitchFamily="34" charset="0"/>
              <a:buChar char="•"/>
            </a:pPr>
            <a:r>
              <a:rPr lang="en-US" sz="1200" dirty="0"/>
              <a:t>Preliminary Examination</a:t>
            </a:r>
          </a:p>
          <a:p>
            <a:pPr marL="181240" indent="-181240">
              <a:buFont typeface="Arial" panose="020B0604020202020204" pitchFamily="34" charset="0"/>
              <a:buChar char="•"/>
            </a:pPr>
            <a:r>
              <a:rPr lang="en-US" sz="1200" dirty="0"/>
              <a:t>Eye Examinations</a:t>
            </a:r>
          </a:p>
          <a:p>
            <a:pPr marL="181240" indent="-181240">
              <a:buFont typeface="Arial" panose="020B0604020202020204" pitchFamily="34" charset="0"/>
              <a:buChar char="•"/>
            </a:pPr>
            <a:r>
              <a:rPr lang="en-US" sz="1200" dirty="0"/>
              <a:t>Psychophysical Tests</a:t>
            </a:r>
          </a:p>
          <a:p>
            <a:pPr marL="181240" indent="-181240">
              <a:buFont typeface="Arial" panose="020B0604020202020204" pitchFamily="34" charset="0"/>
              <a:buChar char="•"/>
            </a:pPr>
            <a:r>
              <a:rPr lang="en-US" sz="1200" dirty="0"/>
              <a:t>Vital Signs</a:t>
            </a:r>
          </a:p>
          <a:p>
            <a:pPr marL="181240" indent="-181240">
              <a:buFont typeface="Arial" panose="020B0604020202020204" pitchFamily="34" charset="0"/>
              <a:buChar char="•"/>
            </a:pPr>
            <a:r>
              <a:rPr lang="en-US" sz="1200" dirty="0"/>
              <a:t>Darkroom Examinations</a:t>
            </a:r>
          </a:p>
          <a:p>
            <a:pPr lvl="0"/>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5088636"/>
          </a:xfrm>
        </p:spPr>
        <p:txBody>
          <a:bodyPr/>
          <a:lstStyle/>
          <a:p>
            <a:r>
              <a:rPr lang="en-US" sz="1200" b="1" cap="all" dirty="0"/>
              <a:t>C. </a:t>
            </a:r>
            <a:r>
              <a:rPr lang="en-US" sz="1200" b="1" u="sng" cap="all" dirty="0"/>
              <a:t>Evaluating and Documenting CANDIDATE’S Progress (continued)</a:t>
            </a:r>
          </a:p>
          <a:p>
            <a:endParaRPr lang="en-US" sz="1200" dirty="0"/>
          </a:p>
          <a:p>
            <a:pPr lvl="0"/>
            <a:r>
              <a:rPr lang="en-US" sz="1200" dirty="0"/>
              <a:t>The instructor comments should also address how the candidates handled the subject, i.e., the demeanor they showed to the subject and their observance of officer safety issues.</a:t>
            </a:r>
          </a:p>
          <a:p>
            <a:pPr lvl="0"/>
            <a:endParaRPr lang="en-US" sz="1200" dirty="0"/>
          </a:p>
          <a:p>
            <a:r>
              <a:rPr lang="en-US" sz="1200" dirty="0"/>
              <a:t>Examples of Errors:</a:t>
            </a:r>
          </a:p>
          <a:p>
            <a:pPr marL="181240" indent="-181240">
              <a:buFont typeface="Arial" panose="020B0604020202020204" pitchFamily="34" charset="0"/>
              <a:buChar char="•"/>
            </a:pPr>
            <a:r>
              <a:rPr lang="en-US" sz="1200" u="sng" dirty="0"/>
              <a:t>Errors of Omission</a:t>
            </a:r>
            <a:r>
              <a:rPr lang="en-US" sz="1200" dirty="0"/>
              <a:t>: What did the candidate fail to do during the evaluation?</a:t>
            </a:r>
          </a:p>
          <a:p>
            <a:r>
              <a:rPr lang="en-US" sz="1200" b="1" i="1" dirty="0"/>
              <a:t>Emphasize the instructor must specify exactly what the candidate left out of the evaluation.  Examples: “Neglected to demonstrate the proper turn for the Walk and Turn test;” “Forgot to take the third pulse measurement.”</a:t>
            </a:r>
            <a:endParaRPr lang="en-US" sz="1200" dirty="0"/>
          </a:p>
          <a:p>
            <a:pPr lvl="0"/>
            <a:endParaRPr lang="en-US" sz="1200" u="sng" dirty="0"/>
          </a:p>
          <a:p>
            <a:pPr marL="181240" indent="-181240">
              <a:buFont typeface="Arial" panose="020B0604020202020204" pitchFamily="34" charset="0"/>
              <a:buChar char="•"/>
            </a:pPr>
            <a:r>
              <a:rPr lang="en-US" sz="1200" u="sng" dirty="0"/>
              <a:t>Errors of Commission</a:t>
            </a:r>
            <a:r>
              <a:rPr lang="en-US" sz="1200" dirty="0"/>
              <a:t>: What did the candidate do wrong during the evaluation?</a:t>
            </a:r>
          </a:p>
          <a:p>
            <a:r>
              <a:rPr lang="en-US" sz="1200" b="1" i="1" dirty="0"/>
              <a:t>Emphasize </a:t>
            </a:r>
            <a:r>
              <a:rPr lang="en-US" sz="1200" b="1" i="1" dirty="0" smtClean="0"/>
              <a:t>the </a:t>
            </a:r>
            <a:r>
              <a:rPr lang="en-US" sz="1200" b="1" i="1" dirty="0"/>
              <a:t>instructor must specify exactly what the candidate did improperly.  Examples: “Used the right radial artery to measure pulse rate;” “Administered Walk and Turn before the Modified Romberg Balance.”</a:t>
            </a:r>
            <a:endParaRPr lang="en-US" sz="1200" dirty="0"/>
          </a:p>
          <a:p>
            <a:pPr lvl="0"/>
            <a:endParaRPr lang="en-US" sz="1200" u="sng" dirty="0"/>
          </a:p>
          <a:p>
            <a:pPr marL="181240" indent="-181240">
              <a:buFont typeface="Arial" panose="020B0604020202020204" pitchFamily="34" charset="0"/>
              <a:buChar char="•"/>
            </a:pPr>
            <a:r>
              <a:rPr lang="en-US" sz="1200" u="sng" dirty="0"/>
              <a:t>Comments/Observations:</a:t>
            </a:r>
            <a:r>
              <a:rPr lang="en-US" sz="1200" dirty="0"/>
              <a:t> Anything else -- positive or negative -- </a:t>
            </a:r>
            <a:r>
              <a:rPr lang="en-US" sz="1200" dirty="0" smtClean="0"/>
              <a:t>the </a:t>
            </a:r>
            <a:r>
              <a:rPr lang="en-US" sz="1200" dirty="0"/>
              <a:t>instructor feels deserves comment.</a:t>
            </a:r>
          </a:p>
          <a:p>
            <a:r>
              <a:rPr lang="en-US" sz="1200" b="1" i="1" dirty="0"/>
              <a:t>Examples: “Continues to exhibit lack of confidence in using the sphygmomanometer;” “Gives flawless instructions for the divided attention tests.” </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12</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406400" y="3733800"/>
            <a:ext cx="6583680" cy="5334000"/>
          </a:xfrm>
        </p:spPr>
        <p:txBody>
          <a:bodyPr/>
          <a:lstStyle/>
          <a:p>
            <a:r>
              <a:rPr lang="en-US" sz="1200" b="1" cap="all" dirty="0"/>
              <a:t>C. </a:t>
            </a:r>
            <a:r>
              <a:rPr lang="en-US" sz="1200" b="1" u="sng" cap="all" dirty="0"/>
              <a:t>Evaluating and Documenting CANDIDATE’S Progress (continued)</a:t>
            </a:r>
          </a:p>
          <a:p>
            <a:endParaRPr lang="en-US" sz="1200" dirty="0"/>
          </a:p>
          <a:p>
            <a:r>
              <a:rPr lang="en-US" sz="1200" dirty="0"/>
              <a:t>The IACP International Standards for the </a:t>
            </a:r>
            <a:r>
              <a:rPr lang="en-US" sz="1200" dirty="0" smtClean="0"/>
              <a:t>DEC</a:t>
            </a:r>
            <a:r>
              <a:rPr lang="en-US" sz="1200" baseline="0" dirty="0" smtClean="0"/>
              <a:t> Program</a:t>
            </a:r>
            <a:r>
              <a:rPr lang="en-US" sz="1200" dirty="0" smtClean="0"/>
              <a:t> </a:t>
            </a:r>
            <a:r>
              <a:rPr lang="en-US" sz="1200" dirty="0"/>
              <a:t>regarding completion of the Certification phase are listed below: </a:t>
            </a:r>
            <a:r>
              <a:rPr lang="en-US" sz="1200" b="1" i="1" dirty="0"/>
              <a:t>(The entire standards are included in the Appendices of the Administrator Guide)</a:t>
            </a:r>
            <a:endParaRPr lang="en-US" sz="1200" dirty="0"/>
          </a:p>
          <a:p>
            <a:pPr marL="181240" indent="-181240">
              <a:buFont typeface="Arial" panose="020B0604020202020204" pitchFamily="34" charset="0"/>
              <a:buChar char="•"/>
            </a:pPr>
            <a:r>
              <a:rPr lang="en-US" sz="1200" dirty="0"/>
              <a:t>To be considered for certification as a DRE, the candidate must satisfactorily complete a minimum of 12 drug influence evaluations, during which the candidate must encounter and identify subjects under the influence of at least three of the drug categories as described in the DRE training. Of the evaluations required for certification, the candidate shall administer a minimum of six evaluations. The candidate may observe the remaining evaluations.</a:t>
            </a:r>
          </a:p>
          <a:p>
            <a:r>
              <a:rPr lang="en-US" sz="1200" dirty="0"/>
              <a:t> </a:t>
            </a:r>
          </a:p>
          <a:p>
            <a:pPr marL="181240" indent="-181240">
              <a:buFont typeface="Arial" panose="020B0604020202020204" pitchFamily="34" charset="0"/>
              <a:buChar char="•"/>
            </a:pPr>
            <a:r>
              <a:rPr lang="en-US" sz="1200" dirty="0"/>
              <a:t>The opinion of the DRE candidate regarding drug categories must be supported by forensic testing and/or toxicology. In the case of influence from some drug categories, such as inhalants, it may not be possible to acquire confirming toxicology. In these situations, the concurrence from a certified DRE instructor regarding the drug category will be required. Certification training evaluations will be conducted in accordance with the current procedures and guidelines established in the </a:t>
            </a:r>
            <a:r>
              <a:rPr lang="en-US" sz="1200" dirty="0" smtClean="0"/>
              <a:t>DEC</a:t>
            </a:r>
            <a:r>
              <a:rPr lang="en-US" sz="1200" baseline="0" dirty="0" smtClean="0"/>
              <a:t> Program</a:t>
            </a:r>
            <a:r>
              <a:rPr lang="en-US" sz="1200" dirty="0" smtClean="0"/>
              <a:t> </a:t>
            </a:r>
            <a:r>
              <a:rPr lang="en-US" sz="1200" dirty="0"/>
              <a:t>training curriculum. </a:t>
            </a:r>
          </a:p>
          <a:p>
            <a:r>
              <a:rPr lang="en-US" sz="1200" dirty="0"/>
              <a:t> </a:t>
            </a:r>
          </a:p>
          <a:p>
            <a:pPr marL="181240" indent="-181240">
              <a:buFont typeface="Arial" panose="020B0604020202020204" pitchFamily="34" charset="0"/>
              <a:buChar char="•"/>
            </a:pPr>
            <a:r>
              <a:rPr lang="en-US" sz="1200" dirty="0"/>
              <a:t>All evaluations, administered or observed, and documented for certification purposes, </a:t>
            </a:r>
            <a:r>
              <a:rPr lang="en-US" sz="1200" u="sng" dirty="0"/>
              <a:t>shall be observed</a:t>
            </a:r>
            <a:r>
              <a:rPr lang="en-US" sz="1200" dirty="0"/>
              <a:t>, supervised, and reviewed by at least one certified DRE instructor and shall be performed on subjects suspected of drug impairment.</a:t>
            </a:r>
          </a:p>
          <a:p>
            <a:pPr marL="181240" indent="-181240">
              <a:buFont typeface="Arial" panose="020B0604020202020204" pitchFamily="34" charset="0"/>
              <a:buChar char="•"/>
            </a:pPr>
            <a:endParaRPr lang="en-US" sz="1200" i="0" dirty="0"/>
          </a:p>
          <a:p>
            <a:pPr marL="171450" indent="-171450">
              <a:buFont typeface="Arial" panose="020B0604020202020204" pitchFamily="34" charset="0"/>
              <a:buChar char="•"/>
            </a:pPr>
            <a:r>
              <a:rPr lang="en-US" sz="1200" b="0" i="0" dirty="0"/>
              <a:t>The DRE</a:t>
            </a:r>
            <a:r>
              <a:rPr lang="en-US" sz="1200" b="0" i="0" baseline="0" dirty="0"/>
              <a:t> instructor who starts the “DRE evaluation observation” shall observe the entire DRE evaluation for the candidate and instructor to receive credit.  </a:t>
            </a:r>
            <a:endParaRPr lang="en-US" sz="1200" b="0" i="0" dirty="0"/>
          </a:p>
          <a:p>
            <a:r>
              <a:rPr lang="en-US" sz="1200" dirty="0"/>
              <a:t> </a:t>
            </a:r>
          </a:p>
          <a:p>
            <a:pPr marL="181240" indent="-181240">
              <a:buFont typeface="Arial" panose="020B0604020202020204" pitchFamily="34" charset="0"/>
              <a:buChar char="•"/>
            </a:pPr>
            <a:r>
              <a:rPr lang="en-US" sz="1200" dirty="0"/>
              <a:t>For a candidate to receive credit for an administered or observed evaluation, the candidate shall independently write his own narrative based on his observations.  The evaluation must also be recorded on the candidate’s Rolling Log and Progress Log. The evaluation shall include the Face Sheet and a complete narrative identifying the category(</a:t>
            </a:r>
            <a:r>
              <a:rPr lang="en-US" sz="1200" dirty="0" err="1"/>
              <a:t>ies</a:t>
            </a:r>
            <a:r>
              <a:rPr lang="en-US" sz="1200" dirty="0"/>
              <a:t>) of the drug(s) affecting the subject. </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13</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4978908"/>
          </a:xfrm>
        </p:spPr>
        <p:txBody>
          <a:bodyPr/>
          <a:lstStyle/>
          <a:p>
            <a:r>
              <a:rPr lang="en-US" sz="1200" b="1" cap="all" dirty="0"/>
              <a:t>C. </a:t>
            </a:r>
            <a:r>
              <a:rPr lang="en-US" sz="1200" b="1" u="sng" cap="all" dirty="0"/>
              <a:t>Evaluating and Documenting CANDIDATE’S Progress (continued)</a:t>
            </a:r>
          </a:p>
          <a:p>
            <a:endParaRPr lang="en-US" sz="1200" dirty="0"/>
          </a:p>
          <a:p>
            <a:r>
              <a:rPr lang="en-US" sz="1200" dirty="0"/>
              <a:t>If the DRE instructor who observed and supervised the candidate’s evaluation is not available in person to review and approve the Face Sheet and narrative, the candidate should prepare a copy or scan of the completed Face Sheet and narrative and send it to the DRE instructor who observed the evaluation for review and approval. After the DRE instructor reviews and approves the candidates evaluation the DRE instructor should return any documentation, feedback and/or comments to the DRE candidate. (The recommended way will be by e-mail so </a:t>
            </a:r>
            <a:r>
              <a:rPr lang="en-US" sz="1200" dirty="0" smtClean="0"/>
              <a:t>a </a:t>
            </a:r>
            <a:r>
              <a:rPr lang="en-US" sz="1200" dirty="0"/>
              <a:t>date and time is recorded on the correspondence.) If the DRE instructor will not be available in person to sign the candidate’s Progress Log, they should indicate in their correspondence to the DRE candidate </a:t>
            </a:r>
            <a:r>
              <a:rPr lang="en-US" sz="1200" dirty="0" smtClean="0"/>
              <a:t>they </a:t>
            </a:r>
            <a:r>
              <a:rPr lang="en-US" sz="1200" dirty="0"/>
              <a:t>authorize another DRE instructor to sign the candidate’s </a:t>
            </a:r>
            <a:r>
              <a:rPr lang="en-US" sz="1200" dirty="0" smtClean="0"/>
              <a:t>Progress Log </a:t>
            </a:r>
            <a:r>
              <a:rPr lang="en-US" sz="1200" dirty="0"/>
              <a:t>on their behalf. The candidates should keep any returned correspondence with the original evaluation in case any future review is necessary for certification purposes. </a:t>
            </a:r>
          </a:p>
          <a:p>
            <a:r>
              <a:rPr lang="en-US" sz="1200" dirty="0"/>
              <a:t> </a:t>
            </a:r>
          </a:p>
          <a:p>
            <a:r>
              <a:rPr lang="en-US" sz="1200" dirty="0"/>
              <a:t>As a reminder, if a DRE candidate is acting as a Scribe or an Observer, they will have to prepare a written report of the evaluation they participated in to receive credit for the evaluation.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14</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Documenting the assessment of the candidates’ performance in interpreting the results of the evaluation.</a:t>
            </a:r>
          </a:p>
          <a:p>
            <a:r>
              <a:rPr lang="en-US" sz="1200" b="1" i="1" dirty="0"/>
              <a:t>Direct participants’ attention to the “OPINION OF STUDENT” line of the “Field Certification Instructor Observation” form.</a:t>
            </a:r>
            <a:endParaRPr lang="en-US" sz="1200" dirty="0"/>
          </a:p>
          <a:p>
            <a:endParaRPr lang="en-US" sz="1200" dirty="0"/>
          </a:p>
          <a:p>
            <a:r>
              <a:rPr lang="en-US" sz="1200" dirty="0"/>
              <a:t>You must ask yourself: Would I reach exactly the same conclusion the candidate reached in this evaluation?</a:t>
            </a:r>
          </a:p>
          <a:p>
            <a:r>
              <a:rPr lang="en-US" sz="1200" b="1" i="1" dirty="0"/>
              <a:t>EMPHASIZE the instructor must not answer “YES” to this question unless his or her opinion does not differ at all from the candidate’s opinion.  Example: If the candidates conclude the subject is under the influence of a CNS Stimulant and Cannabis, but you feel </a:t>
            </a:r>
            <a:r>
              <a:rPr lang="en-US" sz="1200" b="1" i="1" dirty="0" smtClean="0"/>
              <a:t>-- </a:t>
            </a:r>
            <a:r>
              <a:rPr lang="en-US" sz="1200" b="1" i="1" dirty="0"/>
              <a:t>while Stimulant impairment is evident -- there is insufficient evidence of Cannabis, you must answer “NO” to this question.</a:t>
            </a:r>
            <a:endParaRPr lang="en-US" sz="1200" dirty="0"/>
          </a:p>
          <a:p>
            <a:endParaRPr lang="en-US" sz="1200" dirty="0"/>
          </a:p>
          <a:p>
            <a:r>
              <a:rPr lang="en-US" sz="1200" dirty="0"/>
              <a:t>If you disagree in any way with the candidates’ opinion, you must record exactly how and why you disagree.</a:t>
            </a:r>
          </a:p>
          <a:p>
            <a:r>
              <a:rPr lang="en-US" sz="1200" b="1" i="1" dirty="0"/>
              <a:t>Example: “No articulable indicators of Cannabis were found; all vital and eye indicators can be accounted for due to a Stimulant alone”.</a:t>
            </a:r>
            <a:endParaRPr lang="en-US" sz="1200" dirty="0"/>
          </a:p>
          <a:p>
            <a:endParaRPr lang="en-US" sz="1200" b="1" i="1" dirty="0"/>
          </a:p>
          <a:p>
            <a:r>
              <a:rPr lang="en-US" sz="1200" b="1" i="1" dirty="0"/>
              <a:t>Solicit participants’ questions about the “OPINION OF STUDENT” line of the “Field Certification Instructor Observation” form.</a:t>
            </a:r>
            <a:endParaRPr lang="en-US" sz="1200" dirty="0"/>
          </a:p>
          <a:p>
            <a:endParaRPr lang="en-US" sz="1200" b="1" i="1" dirty="0"/>
          </a:p>
          <a:p>
            <a:r>
              <a:rPr lang="en-US" sz="1200" b="1" i="1" dirty="0"/>
              <a:t>Direct participants’ attention to the “COMMENTS” line of the “Field Certification Instructor Observation” form.</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58578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Record any problems associated with the candidates’ demeanor in dealing with the subject on the “Comments” line.</a:t>
            </a:r>
          </a:p>
          <a:p>
            <a:pPr lvl="0"/>
            <a:r>
              <a:rPr lang="en-US" sz="1200" b="1" i="1" dirty="0"/>
              <a:t>Ask participants to suggest some demeanor problems </a:t>
            </a:r>
            <a:r>
              <a:rPr lang="en-US" sz="1200" b="1" i="1" dirty="0" smtClean="0"/>
              <a:t>they </a:t>
            </a:r>
            <a:r>
              <a:rPr lang="en-US" sz="1200" b="1" i="1" dirty="0"/>
              <a:t>might observe  Examples:</a:t>
            </a:r>
            <a:endParaRPr lang="en-US" sz="1200" dirty="0"/>
          </a:p>
          <a:p>
            <a:pPr marL="664546" lvl="1" indent="-181240">
              <a:buFont typeface="Arial" panose="020B0604020202020204" pitchFamily="34" charset="0"/>
              <a:buChar char="•"/>
            </a:pPr>
            <a:r>
              <a:rPr lang="en-US" sz="1200" b="1" i="1" dirty="0"/>
              <a:t>Needless derogatory comments made to the subject</a:t>
            </a:r>
            <a:endParaRPr lang="en-US" sz="1200" dirty="0"/>
          </a:p>
          <a:p>
            <a:pPr marL="664546" lvl="1" indent="-181240">
              <a:buFont typeface="Arial" panose="020B0604020202020204" pitchFamily="34" charset="0"/>
              <a:buChar char="•"/>
            </a:pPr>
            <a:r>
              <a:rPr lang="en-US" sz="1200" b="1" i="1" dirty="0"/>
              <a:t>Refusing to answer the subject’s questions, when doing so might have helped to build rapport</a:t>
            </a:r>
            <a:endParaRPr lang="en-US" sz="1200" dirty="0"/>
          </a:p>
          <a:p>
            <a:pPr marL="664546" lvl="1" indent="-181240">
              <a:buFont typeface="Arial" panose="020B0604020202020204" pitchFamily="34" charset="0"/>
              <a:buChar char="•"/>
            </a:pPr>
            <a:r>
              <a:rPr lang="en-US" sz="1200" b="1" i="1" dirty="0"/>
              <a:t>Being overly brusque or aggressive in giving instructions to the subject</a:t>
            </a:r>
            <a:endParaRPr lang="en-US" sz="1200" dirty="0"/>
          </a:p>
          <a:p>
            <a:pPr marL="664546" lvl="1" indent="-181240">
              <a:buFont typeface="Arial" panose="020B0604020202020204" pitchFamily="34" charset="0"/>
              <a:buChar char="•"/>
            </a:pPr>
            <a:r>
              <a:rPr lang="en-US" sz="1200" b="1" i="1" dirty="0"/>
              <a:t>Failing to “warn” the subject about portions of the evaluation that might cause stress or anxiety (e.g., </a:t>
            </a:r>
            <a:r>
              <a:rPr lang="en-US" sz="1200" b="1" i="1" dirty="0" smtClean="0"/>
              <a:t>the </a:t>
            </a:r>
            <a:r>
              <a:rPr lang="en-US" sz="1200" b="1" i="1" dirty="0"/>
              <a:t>lights are about to be turned off, </a:t>
            </a:r>
            <a:r>
              <a:rPr lang="en-US" sz="1200" b="1" i="1" dirty="0" smtClean="0"/>
              <a:t>you </a:t>
            </a:r>
            <a:r>
              <a:rPr lang="en-US" sz="1200" b="1" i="1" dirty="0"/>
              <a:t>will touch his or her face with the pupillometer, etc.)</a:t>
            </a:r>
            <a:endParaRPr lang="en-US" sz="1200" dirty="0"/>
          </a:p>
          <a:p>
            <a:pPr lvl="0"/>
            <a:endParaRPr lang="en-US" sz="1200" dirty="0"/>
          </a:p>
          <a:p>
            <a:pPr lvl="0"/>
            <a:r>
              <a:rPr lang="en-US" sz="1200" dirty="0"/>
              <a:t>Record anything the candidates did or failed to do that might jeopardize their safety.</a:t>
            </a:r>
          </a:p>
          <a:p>
            <a:r>
              <a:rPr lang="en-US" sz="1200" b="1" i="1" dirty="0"/>
              <a:t>Ask participants to suggest officer safety problems they might observe with their candidates.  Examples: turning the back toward the subject when demonstrating the Walk and Turn; closing the eyes when demonstrating the Modified Romberg Balance .</a:t>
            </a:r>
            <a:endParaRPr lang="en-US" sz="1200" dirty="0"/>
          </a:p>
          <a:p>
            <a:endParaRPr lang="en-US" sz="1200" b="1" i="1" dirty="0"/>
          </a:p>
          <a:p>
            <a:r>
              <a:rPr lang="en-US" sz="1200" b="1" i="1" dirty="0"/>
              <a:t>Solicit participants’ questions about the “Field Certification Instructor Observation” form.</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sz="1200" dirty="0"/>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58578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Evaluation Performance Review  </a:t>
            </a:r>
            <a:endParaRPr lang="en-US" sz="1200" dirty="0"/>
          </a:p>
          <a:p>
            <a:endParaRPr lang="en-US" sz="1200" dirty="0"/>
          </a:p>
          <a:p>
            <a:r>
              <a:rPr lang="en-US" sz="1200" dirty="0"/>
              <a:t>The instructor must document his or her overall assessment of the quality of the evaluation.  </a:t>
            </a:r>
          </a:p>
          <a:p>
            <a:endParaRPr lang="en-US" sz="1200" dirty="0"/>
          </a:p>
          <a:p>
            <a:r>
              <a:rPr lang="en-US" sz="1200" dirty="0"/>
              <a:t>Record positive comments, when appropriate</a:t>
            </a:r>
          </a:p>
          <a:p>
            <a:r>
              <a:rPr lang="en-US" sz="1200" b="1" i="1" dirty="0"/>
              <a:t>Examples: “These candidates exhibit confidence in their ability to identify drug impairment;” “The report is a model of clarity and accuracy.”</a:t>
            </a:r>
            <a:endParaRPr lang="en-US" sz="1200" dirty="0"/>
          </a:p>
          <a:p>
            <a:pPr lvl="0"/>
            <a:endParaRPr lang="en-US" sz="1200" dirty="0"/>
          </a:p>
          <a:p>
            <a:pPr lvl="0"/>
            <a:r>
              <a:rPr lang="en-US" sz="1200" dirty="0"/>
              <a:t>Record constructive criticisms, as appropriate</a:t>
            </a:r>
          </a:p>
          <a:p>
            <a:r>
              <a:rPr lang="en-US" sz="1200" b="1" i="1" dirty="0"/>
              <a:t>Examples: “These candidates need to pay closer attention to the checklist to ensure </a:t>
            </a:r>
            <a:r>
              <a:rPr lang="en-US" sz="1200" b="1" i="1" dirty="0" smtClean="0"/>
              <a:t>examinations </a:t>
            </a:r>
            <a:r>
              <a:rPr lang="en-US" sz="1200" b="1" i="1" dirty="0"/>
              <a:t>are conducted in the standard sequence;” “Their opinion suggests a tendency to ‘see things that are not necessarily there’ -- a more conservative and prudent approach would be preferable.”</a:t>
            </a:r>
            <a:endParaRPr lang="en-US" sz="1200" dirty="0"/>
          </a:p>
          <a:p>
            <a:pPr lvl="0"/>
            <a:endParaRPr lang="en-US" sz="1200" dirty="0"/>
          </a:p>
          <a:p>
            <a:pPr lvl="0"/>
            <a:r>
              <a:rPr lang="en-US" sz="1200" dirty="0"/>
              <a:t>Record your first and last names on the Instructor’s line</a:t>
            </a:r>
          </a:p>
          <a:p>
            <a:pPr lvl="0"/>
            <a:endParaRPr lang="en-US" sz="1200" dirty="0"/>
          </a:p>
          <a:p>
            <a:pPr lvl="0"/>
            <a:r>
              <a:rPr lang="en-US" sz="1200" dirty="0"/>
              <a:t>Record your IACP DRE number </a:t>
            </a:r>
          </a:p>
          <a:p>
            <a:endParaRPr lang="en-US" sz="1200" b="1" i="1" dirty="0"/>
          </a:p>
          <a:p>
            <a:r>
              <a:rPr lang="en-US" sz="1200" b="1" i="1" dirty="0"/>
              <a:t>Solicit participants’ questions about the “Field Certification Instructor Observation” form.</a:t>
            </a:r>
            <a:endParaRPr lang="en-US" sz="1200" dirty="0"/>
          </a:p>
          <a:p>
            <a:endParaRPr lang="en-US" sz="1200" b="1" dirty="0"/>
          </a:p>
          <a:p>
            <a:r>
              <a:rPr lang="en-US" sz="1200" b="1" dirty="0"/>
              <a:t>Filing the “Field Certification Instructor Observation” form. </a:t>
            </a:r>
            <a:endParaRPr lang="en-US" sz="1200" dirty="0"/>
          </a:p>
          <a:p>
            <a:r>
              <a:rPr lang="en-US" sz="1200" b="1" i="1" dirty="0"/>
              <a:t>Ask participants: Who should receive copies of the “Field Certification Instructor Observation” form?</a:t>
            </a:r>
            <a:endParaRPr lang="en-US" sz="1200" dirty="0"/>
          </a:p>
          <a:p>
            <a:endParaRPr lang="en-US" sz="1200" dirty="0"/>
          </a:p>
          <a:p>
            <a:r>
              <a:rPr lang="en-US" sz="1200" dirty="0"/>
              <a:t>The instructor -- YOU -- should retain a copy of every “Field Certification Instructor Observation” form you complete.</a:t>
            </a:r>
          </a:p>
          <a:p>
            <a:r>
              <a:rPr lang="en-US" sz="1200" b="1" i="1" dirty="0"/>
              <a:t>Point out other instructors may wish to discuss a candidate’s progress and it may prove helpful to refer to these forms and/or narrative reports during those discussions.</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2951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Correcting Learning Deficiencies</a:t>
            </a:r>
          </a:p>
          <a:p>
            <a:endParaRPr lang="en-US" sz="1200" dirty="0"/>
          </a:p>
          <a:p>
            <a:r>
              <a:rPr lang="en-US" sz="1200" dirty="0"/>
              <a:t>When an instructor identifies a learning deficiency during certification training, he or she must work with the candidate to correct the deficiency.</a:t>
            </a:r>
          </a:p>
          <a:p>
            <a:pPr marL="181240" indent="-181240">
              <a:buFont typeface="Arial" panose="020B0604020202020204" pitchFamily="34" charset="0"/>
              <a:buChar char="•"/>
            </a:pPr>
            <a:r>
              <a:rPr lang="en-US" sz="1200" dirty="0"/>
              <a:t>One form of corrective action is </a:t>
            </a:r>
            <a:r>
              <a:rPr lang="en-US" sz="1200" b="1" dirty="0"/>
              <a:t>counseling</a:t>
            </a:r>
            <a:r>
              <a:rPr lang="en-US" sz="1200" dirty="0"/>
              <a:t>, which basically means pointing out to the candidate </a:t>
            </a:r>
            <a:r>
              <a:rPr lang="en-US" sz="1200" dirty="0" smtClean="0"/>
              <a:t>he </a:t>
            </a:r>
            <a:r>
              <a:rPr lang="en-US" sz="1200" dirty="0"/>
              <a:t>or she has made a mistake</a:t>
            </a:r>
          </a:p>
          <a:p>
            <a:pPr marL="181240" indent="-181240">
              <a:buFont typeface="Arial" panose="020B0604020202020204" pitchFamily="34" charset="0"/>
              <a:buChar char="•"/>
            </a:pPr>
            <a:r>
              <a:rPr lang="en-US" sz="1200" dirty="0"/>
              <a:t>Another form of corrective action involves </a:t>
            </a:r>
            <a:r>
              <a:rPr lang="en-US" sz="1200" b="1" dirty="0"/>
              <a:t>clarifying</a:t>
            </a:r>
            <a:r>
              <a:rPr lang="en-US" sz="1200" dirty="0"/>
              <a:t>, which means explaining to the candidate how to do </a:t>
            </a:r>
            <a:r>
              <a:rPr lang="en-US" sz="1200" u="sng" dirty="0"/>
              <a:t>correctly</a:t>
            </a:r>
            <a:r>
              <a:rPr lang="en-US" sz="1200" u="none" dirty="0"/>
              <a:t> </a:t>
            </a:r>
            <a:r>
              <a:rPr lang="en-US" sz="1200" dirty="0"/>
              <a:t>whatever it is </a:t>
            </a:r>
            <a:r>
              <a:rPr lang="en-US" sz="1200" dirty="0" smtClean="0"/>
              <a:t>the </a:t>
            </a:r>
            <a:r>
              <a:rPr lang="en-US" sz="1200" dirty="0"/>
              <a:t>candidate is doing wrong</a:t>
            </a:r>
          </a:p>
          <a:p>
            <a:pPr marL="181240" indent="-181240">
              <a:buFont typeface="Arial" panose="020B0604020202020204" pitchFamily="34" charset="0"/>
              <a:buChar char="•"/>
            </a:pPr>
            <a:r>
              <a:rPr lang="en-US" sz="1200" dirty="0"/>
              <a:t>The third form is </a:t>
            </a:r>
            <a:r>
              <a:rPr lang="en-US" sz="1200" b="1" dirty="0"/>
              <a:t>coaching</a:t>
            </a:r>
            <a:r>
              <a:rPr lang="en-US" sz="1200" dirty="0"/>
              <a:t>, which means observing and guiding the candidate as he or she tries to do it the right way</a:t>
            </a:r>
          </a:p>
          <a:p>
            <a:endParaRPr lang="en-US" sz="1200" b="1" i="1" dirty="0"/>
          </a:p>
          <a:p>
            <a:r>
              <a:rPr lang="en-US" sz="1200" b="1" i="1" dirty="0"/>
              <a:t>Point out when a candidate makes a mistake, it is often necessary to use all three kinds of corrective action. </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57664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should the instructor counsel a candidate?</a:t>
            </a:r>
          </a:p>
          <a:p>
            <a:r>
              <a:rPr lang="en-US" sz="1200" b="1" i="1" dirty="0"/>
              <a:t>Solicit participants’ responses to the “when to counsel?” question. Gently guide the discussion toward the conclusion </a:t>
            </a:r>
            <a:r>
              <a:rPr lang="en-US" sz="1200" b="1" i="1" u="sng" dirty="0" smtClean="0"/>
              <a:t>it </a:t>
            </a:r>
            <a:r>
              <a:rPr lang="en-US" sz="1200" b="1" i="1" u="sng" dirty="0"/>
              <a:t>all depends on the situation.</a:t>
            </a:r>
            <a:endParaRPr lang="en-US" sz="1200" dirty="0"/>
          </a:p>
          <a:p>
            <a:pPr lvl="0"/>
            <a:endParaRPr lang="en-US" sz="1200" dirty="0"/>
          </a:p>
          <a:p>
            <a:pPr lvl="0"/>
            <a:r>
              <a:rPr lang="en-US" sz="1200" dirty="0"/>
              <a:t>Sometimes it is appropriate -- or even essential -- to point out the mistake immediately.</a:t>
            </a:r>
          </a:p>
          <a:p>
            <a:r>
              <a:rPr lang="en-US" sz="1200" b="1" i="1" dirty="0"/>
              <a:t>Ask participants for examples of mistakes that should be pointed out immediately.  Some plausible examples of immediate counseling situations:</a:t>
            </a:r>
            <a:endParaRPr lang="en-US" sz="1200" dirty="0"/>
          </a:p>
          <a:p>
            <a:pPr marL="181240" indent="-181240">
              <a:buFont typeface="Arial" panose="020B0604020202020204" pitchFamily="34" charset="0"/>
              <a:buChar char="•"/>
            </a:pPr>
            <a:r>
              <a:rPr lang="en-US" sz="1200" b="1" i="1" dirty="0"/>
              <a:t>The candidate is about to examine the subject physically but isn’t yet wearing protective gloves</a:t>
            </a:r>
            <a:endParaRPr lang="en-US" sz="1200" dirty="0"/>
          </a:p>
          <a:p>
            <a:pPr marL="181240" indent="-181240">
              <a:buFont typeface="Arial" panose="020B0604020202020204" pitchFamily="34" charset="0"/>
              <a:buChar char="•"/>
            </a:pPr>
            <a:r>
              <a:rPr lang="en-US" sz="1200" b="1" i="1" dirty="0"/>
              <a:t>The candidate administers the Modified Romberg Balance test but neglects to tell the subject to estimate the passage of 30 seconds</a:t>
            </a:r>
            <a:r>
              <a:rPr lang="en-US" sz="1200" dirty="0"/>
              <a:t> </a:t>
            </a:r>
          </a:p>
          <a:p>
            <a:r>
              <a:rPr lang="en-US" sz="1200" b="1" i="1" dirty="0"/>
              <a:t>Comment on other examples supplied by participants. </a:t>
            </a:r>
            <a:endParaRPr lang="en-US" sz="1200" dirty="0"/>
          </a:p>
          <a:p>
            <a:pPr lvl="0"/>
            <a:endParaRPr lang="en-US" sz="1200" dirty="0"/>
          </a:p>
          <a:p>
            <a:pPr lvl="0"/>
            <a:r>
              <a:rPr lang="en-US" sz="1200" dirty="0"/>
              <a:t>Sometimes it may be acceptable to </a:t>
            </a:r>
            <a:r>
              <a:rPr lang="en-US" sz="1200" b="1" dirty="0"/>
              <a:t>delay </a:t>
            </a:r>
            <a:r>
              <a:rPr lang="en-US" sz="1200" dirty="0"/>
              <a:t>in pointing out the mistake to the candidate.</a:t>
            </a:r>
          </a:p>
          <a:p>
            <a:r>
              <a:rPr lang="en-US" sz="1200" b="1" i="1" u="sng" dirty="0"/>
              <a:t>Example</a:t>
            </a:r>
            <a:r>
              <a:rPr lang="en-US" sz="1200" b="1" i="1" dirty="0"/>
              <a:t>: It is a candidate’s first certification training and he or she is examining the very first subject. The candidate reaches for the subject’s right wrist and begins to count the pulse.  What should the instructor do?  Solicit participants’ responses to this question. Probe for ideas by asking these follow-up questions:</a:t>
            </a:r>
            <a:endParaRPr lang="en-US" sz="1200" dirty="0"/>
          </a:p>
          <a:p>
            <a:pPr marL="181240" indent="-181240">
              <a:buFont typeface="Arial" panose="020B0604020202020204" pitchFamily="34" charset="0"/>
              <a:buChar char="•"/>
            </a:pPr>
            <a:r>
              <a:rPr lang="en-US" sz="1200" b="1" i="1" dirty="0"/>
              <a:t>What </a:t>
            </a:r>
            <a:r>
              <a:rPr lang="en-US" sz="1200" b="1" i="1" u="sng" dirty="0"/>
              <a:t>advantages</a:t>
            </a:r>
            <a:r>
              <a:rPr lang="en-US" sz="1200" b="1" i="1" u="none" dirty="0"/>
              <a:t> </a:t>
            </a:r>
            <a:r>
              <a:rPr lang="en-US" sz="1200" b="1" i="1" dirty="0"/>
              <a:t>might be gained if the instructor allows the candidate to proceed with the right-wrist pulse measurement?</a:t>
            </a:r>
            <a:endParaRPr lang="en-US" sz="1200" dirty="0"/>
          </a:p>
          <a:p>
            <a:pPr marL="181240" indent="-181240">
              <a:buFont typeface="Arial" panose="020B0604020202020204" pitchFamily="34" charset="0"/>
              <a:buChar char="•"/>
            </a:pPr>
            <a:r>
              <a:rPr lang="en-US" sz="1200" b="1" i="1" dirty="0"/>
              <a:t>What </a:t>
            </a:r>
            <a:r>
              <a:rPr lang="en-US" sz="1200" b="1" i="1" u="sng" dirty="0"/>
              <a:t>disadvantages</a:t>
            </a:r>
            <a:r>
              <a:rPr lang="en-US" sz="1200" b="1" i="1" u="none" dirty="0"/>
              <a:t> </a:t>
            </a:r>
            <a:r>
              <a:rPr lang="en-US" sz="1200" b="1" i="1" dirty="0"/>
              <a:t>might be created if the instructor immediately jumps in and tells the candidate to shift to the left wrist?</a:t>
            </a:r>
            <a:endParaRPr lang="en-US" sz="1200" dirty="0"/>
          </a:p>
          <a:p>
            <a:pPr lvl="0"/>
            <a:endParaRPr lang="en-US" sz="1200" dirty="0"/>
          </a:p>
          <a:p>
            <a:pPr lvl="0"/>
            <a:r>
              <a:rPr lang="en-US" sz="1200" dirty="0"/>
              <a:t>It can be very frustrating – and unnerving – to the candidate if the instructor always “pounces” right away on every mistake. It might be better to delay mentioning a relatively minor mistake to allow the candidate to focus on more important elements of the skill being practiced.</a:t>
            </a:r>
          </a:p>
          <a:p>
            <a:r>
              <a:rPr lang="en-US" sz="1200" b="1" i="1" dirty="0"/>
              <a:t>Example: Let the candidate go ahead and concentrate on finding the pulse point and counting the beats and point out later </a:t>
            </a:r>
            <a:r>
              <a:rPr lang="en-US" sz="1200" b="1" i="1" dirty="0" smtClean="0"/>
              <a:t>he </a:t>
            </a:r>
            <a:r>
              <a:rPr lang="en-US" sz="1200" b="1" i="1" dirty="0"/>
              <a:t>or she used the wrong wrist.</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86410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325120" y="3886200"/>
            <a:ext cx="6502400" cy="5283708"/>
          </a:xfrm>
        </p:spPr>
        <p:txBody>
          <a:bodyPr/>
          <a:lstStyle/>
          <a:p>
            <a:r>
              <a:rPr lang="en-US" sz="1200" b="1" dirty="0"/>
              <a:t>Session 10: Guidelines for Conducting DRE Certification Training</a:t>
            </a:r>
          </a:p>
          <a:p>
            <a:r>
              <a:rPr lang="en-US" sz="1200" dirty="0"/>
              <a:t>Estimated time for Session 10: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effectLst/>
              </a:rPr>
              <a:t>Describe the requirements </a:t>
            </a:r>
            <a:r>
              <a:rPr lang="en-US" sz="1200" dirty="0" smtClean="0">
                <a:effectLst/>
              </a:rPr>
              <a:t>participants </a:t>
            </a:r>
            <a:r>
              <a:rPr lang="en-US" sz="1200" dirty="0">
                <a:effectLst/>
              </a:rPr>
              <a:t>will have to achieve to qualify for DRE certification</a:t>
            </a:r>
          </a:p>
          <a:p>
            <a:pPr marL="181240" indent="-181240">
              <a:buFont typeface="Arial" panose="020B0604020202020204" pitchFamily="34" charset="0"/>
              <a:buChar char="•"/>
            </a:pPr>
            <a:r>
              <a:rPr lang="en-US" sz="1200" dirty="0">
                <a:effectLst/>
              </a:rPr>
              <a:t>Describe and apply procedures and techniques for delivering the final phases of DRE training</a:t>
            </a:r>
          </a:p>
          <a:p>
            <a:pPr marL="181240" indent="-181240">
              <a:buFont typeface="Arial" panose="020B0604020202020204" pitchFamily="34" charset="0"/>
              <a:buChar char="•"/>
            </a:pPr>
            <a:r>
              <a:rPr lang="en-US" sz="1200" dirty="0">
                <a:effectLst/>
              </a:rPr>
              <a:t>Describe proper procedures for meeting certification requirements</a:t>
            </a:r>
          </a:p>
          <a:p>
            <a:pPr marL="181240" indent="-181240">
              <a:buFont typeface="Arial" panose="020B0604020202020204" pitchFamily="34" charset="0"/>
              <a:buChar char="•"/>
            </a:pPr>
            <a:r>
              <a:rPr lang="en-US" sz="1200" dirty="0">
                <a:effectLst/>
              </a:rPr>
              <a:t>Conduct simulated exercises to demonstrate procedures employed in the certification process</a:t>
            </a:r>
          </a:p>
          <a:p>
            <a:pPr marL="181240" indent="-181240">
              <a:buFont typeface="Arial" panose="020B0604020202020204" pitchFamily="34" charset="0"/>
              <a:buChar char="•"/>
            </a:pPr>
            <a:r>
              <a:rPr lang="en-US" sz="1200" dirty="0">
                <a:effectLst/>
              </a:rPr>
              <a:t>Evaluate and document DRE candidates’ progress during certification training</a:t>
            </a:r>
          </a:p>
          <a:p>
            <a:pPr marL="181240" indent="-181240">
              <a:buFont typeface="Arial" panose="020B0604020202020204" pitchFamily="34" charset="0"/>
              <a:buChar char="•"/>
            </a:pPr>
            <a:r>
              <a:rPr lang="en-US" sz="1200" dirty="0">
                <a:effectLst/>
              </a:rPr>
              <a:t>Identify DRE candidates’ learning deficiencies and take appropriate corrective action</a:t>
            </a:r>
          </a:p>
          <a:p>
            <a:pPr marL="181240" indent="-181240">
              <a:buFont typeface="Arial" panose="020B0604020202020204" pitchFamily="34" charset="0"/>
              <a:buChar char="•"/>
            </a:pPr>
            <a:r>
              <a:rPr lang="en-US" sz="1200" dirty="0"/>
              <a:t>Administer and evaluate the Certification Knowledge Examination</a:t>
            </a:r>
          </a:p>
          <a:p>
            <a:endParaRPr lang="en-US" sz="1200" b="1" dirty="0"/>
          </a:p>
          <a:p>
            <a:r>
              <a:rPr lang="en-US" sz="1200" b="1" dirty="0"/>
              <a:t>Contents</a:t>
            </a:r>
            <a:endParaRPr lang="en-US" sz="1200" dirty="0"/>
          </a:p>
          <a:p>
            <a:pPr marL="543719" indent="-543719">
              <a:buFont typeface="+mj-lt"/>
              <a:buAutoNum type="alphaUcPeriod"/>
            </a:pPr>
            <a:r>
              <a:rPr lang="en-US" sz="1200" dirty="0"/>
              <a:t>Criteria</a:t>
            </a:r>
          </a:p>
          <a:p>
            <a:pPr marL="543719" indent="-543719">
              <a:buFont typeface="+mj-lt"/>
              <a:buAutoNum type="alphaUcPeriod"/>
            </a:pPr>
            <a:r>
              <a:rPr lang="en-US" sz="1200" dirty="0"/>
              <a:t>Conducting Practice</a:t>
            </a:r>
            <a:r>
              <a:rPr lang="en-US" sz="1200" baseline="0" dirty="0"/>
              <a:t> Sessions During Certification Training</a:t>
            </a:r>
          </a:p>
          <a:p>
            <a:pPr marL="543719" indent="-543719">
              <a:buFont typeface="+mj-lt"/>
              <a:buAutoNum type="alphaUcPeriod"/>
            </a:pPr>
            <a:r>
              <a:rPr lang="en-US" sz="1200" baseline="0" dirty="0"/>
              <a:t>Evaluating and Documenting Candidate’s Progress</a:t>
            </a:r>
          </a:p>
          <a:p>
            <a:pPr marL="543719" indent="-543719">
              <a:buFont typeface="+mj-lt"/>
              <a:buAutoNum type="alphaUcPeriod"/>
            </a:pPr>
            <a:r>
              <a:rPr lang="en-US" sz="1200" baseline="0" dirty="0"/>
              <a:t>Correcting Learning Deficiencies</a:t>
            </a:r>
          </a:p>
          <a:p>
            <a:pPr marL="543719" indent="-543719">
              <a:buFont typeface="+mj-lt"/>
              <a:buAutoNum type="alphaUcPeriod"/>
            </a:pPr>
            <a:r>
              <a:rPr lang="en-US" sz="1200" baseline="0" dirty="0"/>
              <a:t>Administering the Certification Knowledge Exam</a:t>
            </a:r>
          </a:p>
          <a:p>
            <a:pPr marL="543719" indent="-543719">
              <a:buFont typeface="+mj-lt"/>
              <a:buAutoNum type="alphaUcPeriod"/>
            </a:pPr>
            <a:r>
              <a:rPr lang="en-US" sz="1200" baseline="0" dirty="0"/>
              <a:t>Signing Off on the Candidate’s Certification Progress Logs</a:t>
            </a:r>
          </a:p>
          <a:p>
            <a:pPr marL="543719" indent="-543719">
              <a:buFont typeface="+mj-lt"/>
              <a:buAutoNum type="alphaUcPeriod"/>
            </a:pPr>
            <a:r>
              <a:rPr lang="en-US" sz="1200" baseline="0" dirty="0"/>
              <a:t>Certification Standards</a:t>
            </a:r>
          </a:p>
          <a:p>
            <a:pPr marL="543719" indent="-543719">
              <a:buFont typeface="+mj-lt"/>
              <a:buAutoNum type="alphaUcPeriod"/>
            </a:pPr>
            <a:r>
              <a:rPr lang="en-US" sz="1200" baseline="0" dirty="0"/>
              <a:t>Questions</a:t>
            </a:r>
            <a:endParaRPr lang="en-US" sz="1200" dirty="0"/>
          </a:p>
          <a:p>
            <a:r>
              <a:rPr lang="en-US" sz="1200" cap="all" dirty="0"/>
              <a:t> </a:t>
            </a:r>
          </a:p>
          <a:p>
            <a:r>
              <a:rPr lang="en-US" sz="1200" b="1" dirty="0"/>
              <a:t>Materials</a:t>
            </a:r>
          </a:p>
          <a:p>
            <a:r>
              <a:rPr lang="en-US" sz="1200" dirty="0"/>
              <a:t>Presentation slides</a:t>
            </a:r>
          </a:p>
          <a:p>
            <a:r>
              <a:rPr lang="en-US" sz="1200" dirty="0"/>
              <a:t>Easel/Easel pad</a:t>
            </a:r>
          </a:p>
          <a:p>
            <a:r>
              <a:rPr lang="en-US" sz="1200" dirty="0"/>
              <a:t>Markers</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2</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The basic idea is to make certification training as productive as possible for the candidate.</a:t>
            </a:r>
          </a:p>
          <a:p>
            <a:r>
              <a:rPr lang="en-US" sz="1200" b="1" i="1" dirty="0"/>
              <a:t>This is especially important during the first few nights of certification training, when most mistakes are likely to occur.</a:t>
            </a:r>
            <a:endParaRPr lang="en-US" sz="1200" dirty="0"/>
          </a:p>
          <a:p>
            <a:pPr lvl="0"/>
            <a:endParaRPr lang="en-US" sz="1200" dirty="0"/>
          </a:p>
          <a:p>
            <a:pPr lvl="0"/>
            <a:r>
              <a:rPr lang="en-US" sz="1200" dirty="0"/>
              <a:t>However, the instructor always must make certain the candidate becomes aware of his or her mistakes.  One technique of counseling that can be effective when a minor mistake has been made is to ask the </a:t>
            </a:r>
            <a:r>
              <a:rPr lang="en-US" sz="1200" b="1" dirty="0"/>
              <a:t>candidate </a:t>
            </a:r>
            <a:r>
              <a:rPr lang="en-US" sz="1200" dirty="0"/>
              <a:t>what he or she did wrong</a:t>
            </a:r>
          </a:p>
          <a:p>
            <a:r>
              <a:rPr lang="en-US" sz="1200" b="1" i="1" dirty="0"/>
              <a:t>Example: When the candidate used the right wrist, the instructor could wait until the pulse measurement was made and recorded, then say “Jim, you seemed to do a good job locating and counting the pulse. But think about exactly how – and where – you did it; is there something </a:t>
            </a:r>
            <a:r>
              <a:rPr lang="en-US" sz="1200" b="1" i="1" dirty="0" smtClean="0"/>
              <a:t>you </a:t>
            </a:r>
            <a:r>
              <a:rPr lang="en-US" sz="1200" b="1" i="1" dirty="0"/>
              <a:t>should have done differently?”</a:t>
            </a:r>
            <a:r>
              <a:rPr lang="en-US" sz="1200" dirty="0"/>
              <a:t> </a:t>
            </a:r>
          </a:p>
          <a:p>
            <a:pPr lvl="0"/>
            <a:endParaRPr lang="en-US" sz="1200" dirty="0"/>
          </a:p>
          <a:p>
            <a:pPr lvl="0"/>
            <a:r>
              <a:rPr lang="en-US" sz="1200" dirty="0"/>
              <a:t>As the instructor, you have to make the “judgment call” about whether you should point out a mistake immediately to the candidate. Sometimes you’ll have to counsel them right away; sometimes it’s best to wait a minute or two; sometimes you can even wait until the evaluation is completed before pointing out a mistake</a:t>
            </a:r>
          </a:p>
          <a:p>
            <a:pPr lvl="0"/>
            <a:endParaRPr lang="en-US" sz="1200" dirty="0"/>
          </a:p>
          <a:p>
            <a:pPr marL="181240" indent="-181240">
              <a:buFont typeface="Arial" panose="020B0604020202020204" pitchFamily="34" charset="0"/>
              <a:buChar char="•"/>
            </a:pPr>
            <a:r>
              <a:rPr lang="en-US" sz="1200" dirty="0"/>
              <a:t>ALWAYS REMEMBER: </a:t>
            </a:r>
            <a:r>
              <a:rPr lang="en-US" sz="1200" u="sng" dirty="0"/>
              <a:t>At some point</a:t>
            </a:r>
            <a:r>
              <a:rPr lang="en-US" sz="1200" dirty="0"/>
              <a:t> you need to tell the candidate about each mistake </a:t>
            </a:r>
            <a:r>
              <a:rPr lang="en-US" sz="1200" dirty="0" smtClean="0"/>
              <a:t>he </a:t>
            </a:r>
            <a:r>
              <a:rPr lang="en-US" sz="1200" dirty="0"/>
              <a:t>or she made. </a:t>
            </a:r>
          </a:p>
          <a:p>
            <a:endParaRPr lang="en-US" sz="1200" b="1" i="1" dirty="0"/>
          </a:p>
          <a:p>
            <a:r>
              <a:rPr lang="en-US" sz="1200" b="1" i="1" dirty="0"/>
              <a:t>Solicit participants’ questions about counseling. Ask participants: “What is the second type of corrective action mentioned earlier?”   Clarify (reveal next slide)</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864107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also the instructor’s responsibility to clarify for the candidate what he or she is doing wrong, and how to do it right.</a:t>
            </a:r>
          </a:p>
          <a:p>
            <a:endParaRPr lang="en-US" sz="1200" dirty="0"/>
          </a:p>
          <a:p>
            <a:pPr marL="181240" indent="-181240">
              <a:buFont typeface="Arial" panose="020B0604020202020204" pitchFamily="34" charset="0"/>
              <a:buChar char="•"/>
            </a:pPr>
            <a:r>
              <a:rPr lang="en-US" sz="1200" dirty="0"/>
              <a:t>Always try a </a:t>
            </a:r>
            <a:r>
              <a:rPr lang="en-US" sz="1200" u="sng" dirty="0"/>
              <a:t>verbal</a:t>
            </a:r>
            <a:r>
              <a:rPr lang="en-US" sz="1200" dirty="0"/>
              <a:t> clarification first, </a:t>
            </a:r>
            <a:r>
              <a:rPr lang="en-US" sz="1200" b="1" dirty="0"/>
              <a:t>i.e., explain to the candidate what he or she did incorrectly and verbally remind the candidate how to do it right.</a:t>
            </a:r>
            <a:endParaRPr lang="en-US" sz="1200" dirty="0"/>
          </a:p>
          <a:p>
            <a:pPr marL="664546" lvl="1" indent="-181240">
              <a:buFont typeface="Courier New" panose="02070309020205020404" pitchFamily="49" charset="0"/>
              <a:buChar char="o"/>
            </a:pPr>
            <a:r>
              <a:rPr lang="en-US" sz="1200" dirty="0"/>
              <a:t>Example: Suppose the candidate positions the penlight too far from the subject’s face when performing the direct-light estimation of pupil size. The instructor might clarify the problem by saying the following: “You’re holding the penlight too far from his eye. See how the circle of light is spread out onto his forehead and down onto his cheek? Remember, we want to have the light just fill the eye socket. So move the penlight a bit closer to his eye.”</a:t>
            </a:r>
          </a:p>
          <a:p>
            <a:pPr marL="664546" lvl="1" indent="-181240">
              <a:buFont typeface="Courier New" panose="02070309020205020404" pitchFamily="49" charset="0"/>
              <a:buChar char="o"/>
            </a:pPr>
            <a:endParaRPr lang="en-US" sz="1200" dirty="0"/>
          </a:p>
          <a:p>
            <a:pPr marL="181240" indent="-181240">
              <a:buFont typeface="Arial" panose="020B0604020202020204" pitchFamily="34" charset="0"/>
              <a:buChar char="•"/>
            </a:pPr>
            <a:r>
              <a:rPr lang="en-US" sz="1200" dirty="0"/>
              <a:t>If a verbal clarification doesn’t correct the problem, you must give a physical demonstration, i.e., you will have to show the candidate how to do it.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21</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23921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Procedures for Clarifying</a:t>
            </a:r>
            <a:endParaRPr lang="en-US" sz="1200" dirty="0"/>
          </a:p>
          <a:p>
            <a:endParaRPr lang="en-US" sz="1200" dirty="0"/>
          </a:p>
          <a:p>
            <a:r>
              <a:rPr lang="en-US" sz="1200" dirty="0"/>
              <a:t>Follow the same procedures </a:t>
            </a:r>
            <a:r>
              <a:rPr lang="en-US" sz="1200" dirty="0" smtClean="0"/>
              <a:t>you </a:t>
            </a:r>
            <a:r>
              <a:rPr lang="en-US" sz="1200" dirty="0"/>
              <a:t>would use to give a classroom demonstration:</a:t>
            </a:r>
          </a:p>
          <a:p>
            <a:pPr marL="181240" indent="-181240">
              <a:buFont typeface="Arial" panose="020B0604020202020204" pitchFamily="34" charset="0"/>
              <a:buChar char="•"/>
            </a:pPr>
            <a:endParaRPr lang="en-US" sz="1200" dirty="0"/>
          </a:p>
          <a:p>
            <a:pPr marL="181240" indent="-181240">
              <a:buFont typeface="Arial" panose="020B0604020202020204" pitchFamily="34" charset="0"/>
              <a:buChar char="•"/>
            </a:pPr>
            <a:r>
              <a:rPr lang="en-US" sz="1200" dirty="0"/>
              <a:t>First, give a step-by-step verbal overview of what you are about to show the candidate</a:t>
            </a:r>
          </a:p>
          <a:p>
            <a:pPr marL="181240" indent="-181240">
              <a:buFont typeface="Arial" panose="020B0604020202020204" pitchFamily="34" charset="0"/>
              <a:buChar char="•"/>
            </a:pPr>
            <a:r>
              <a:rPr lang="en-US" sz="1200" dirty="0"/>
              <a:t>Next, demonstrate “by the numbers,” i.e., perform each step in the proper way and in the correct sequence</a:t>
            </a:r>
          </a:p>
          <a:p>
            <a:pPr marL="181240" indent="-181240">
              <a:buFont typeface="Arial" panose="020B0604020202020204" pitchFamily="34" charset="0"/>
              <a:buChar char="•"/>
            </a:pPr>
            <a:r>
              <a:rPr lang="en-US" sz="1200" dirty="0"/>
              <a:t>Be sure to demonstrate more than once</a:t>
            </a:r>
          </a:p>
          <a:p>
            <a:pPr marL="181240" indent="-181240">
              <a:buFont typeface="Arial" panose="020B0604020202020204" pitchFamily="34" charset="0"/>
              <a:buChar char="•"/>
            </a:pPr>
            <a:r>
              <a:rPr lang="en-US" sz="1200" dirty="0"/>
              <a:t>Finally, involve the candidate. Have him or her try to perform the skill under your guidance</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22</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142751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Two Important Rules</a:t>
            </a:r>
            <a:endParaRPr lang="en-US" sz="1200" dirty="0"/>
          </a:p>
          <a:p>
            <a:pPr lvl="0"/>
            <a:endParaRPr lang="en-US" sz="1200" dirty="0"/>
          </a:p>
          <a:p>
            <a:pPr lvl="0"/>
            <a:r>
              <a:rPr lang="en-US" sz="1200" dirty="0"/>
              <a:t>Two important rules for clarifying things to candidates:</a:t>
            </a:r>
          </a:p>
          <a:p>
            <a:pPr lvl="0"/>
            <a:endParaRPr lang="en-US" sz="1200" dirty="0"/>
          </a:p>
          <a:p>
            <a:pPr marL="181240" indent="-181240">
              <a:buFont typeface="Arial" panose="020B0604020202020204" pitchFamily="34" charset="0"/>
              <a:buChar char="•"/>
            </a:pPr>
            <a:r>
              <a:rPr lang="en-US" sz="1200" dirty="0"/>
              <a:t>NEVER let the candidate sense you are exasperated or angry because you have to explain or show something to him or her again, </a:t>
            </a:r>
            <a:r>
              <a:rPr lang="en-US" sz="1200" b="1" dirty="0"/>
              <a:t>i.e., never let the candidate feel you think he or she is stupid.  </a:t>
            </a:r>
          </a:p>
          <a:p>
            <a:pPr marL="181240" indent="-181240">
              <a:buFont typeface="Arial" panose="020B0604020202020204" pitchFamily="34" charset="0"/>
              <a:buChar char="•"/>
            </a:pPr>
            <a:r>
              <a:rPr lang="en-US" sz="1200" dirty="0"/>
              <a:t>DON’T BE TOO QUICK to “jump in” with a physical demonstration: first try simply to explain verbally what he or she needs to do to correct a problem, </a:t>
            </a:r>
            <a:r>
              <a:rPr lang="en-US" sz="1200" b="1" dirty="0"/>
              <a:t>i.e., don’t immediately react to a candidate’s mistake by saying “Stop. Watch me do it one more time.” Doing that can make the candidate feel he or she is totally inept.</a:t>
            </a:r>
            <a:r>
              <a:rPr lang="en-US" sz="1200" b="1" i="1" dirty="0"/>
              <a:t> </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23</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429415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Coach</a:t>
            </a:r>
            <a:endParaRPr lang="en-US" sz="1200" dirty="0"/>
          </a:p>
          <a:p>
            <a:endParaRPr lang="en-US" sz="1200" dirty="0"/>
          </a:p>
          <a:p>
            <a:r>
              <a:rPr lang="en-US" sz="1200" dirty="0"/>
              <a:t>Finally, as an instructor in certification training, it is always your duty to </a:t>
            </a:r>
            <a:r>
              <a:rPr lang="en-US" sz="1200" b="1" dirty="0"/>
              <a:t>coach </a:t>
            </a:r>
            <a:r>
              <a:rPr lang="en-US" sz="1200" dirty="0"/>
              <a:t>your candidates.</a:t>
            </a:r>
          </a:p>
          <a:p>
            <a:endParaRPr lang="en-US" sz="1200" dirty="0"/>
          </a:p>
          <a:p>
            <a:r>
              <a:rPr lang="en-US" sz="1200" dirty="0"/>
              <a:t>During a candidate’s first few evaluations of real, live subjects, you can coach by </a:t>
            </a:r>
            <a:r>
              <a:rPr lang="en-US" sz="1200" u="sng" dirty="0"/>
              <a:t>talking the candidate through the evaluation</a:t>
            </a:r>
            <a:r>
              <a:rPr lang="en-US" sz="1200" dirty="0"/>
              <a:t>.</a:t>
            </a:r>
          </a:p>
          <a:p>
            <a:endParaRPr lang="en-US" sz="1200" b="1" i="1" dirty="0"/>
          </a:p>
          <a:p>
            <a:r>
              <a:rPr lang="en-US" sz="1200" b="1" i="1" dirty="0"/>
              <a:t>“Talking through” means reminding the candidate what to do and how to do it at each step of the evaluation. </a:t>
            </a:r>
            <a:r>
              <a:rPr lang="en-US" sz="1200" dirty="0"/>
              <a:t> </a:t>
            </a:r>
            <a:r>
              <a:rPr lang="en-US" sz="1200" b="1" i="1" dirty="0"/>
              <a:t>As the candidate progresses, you should stop “talking through” but you must continue to monitor his or her work.</a:t>
            </a:r>
          </a:p>
          <a:p>
            <a:endParaRPr lang="en-US" sz="1200" dirty="0"/>
          </a:p>
          <a:p>
            <a:r>
              <a:rPr lang="en-US" sz="1200" dirty="0"/>
              <a:t>A MOST IMPORTANT RULE: It is just as important to give positive feedback as it is to offer constructive counseling.</a:t>
            </a:r>
          </a:p>
          <a:p>
            <a:pPr marL="181240" indent="-181240">
              <a:buFont typeface="Arial" panose="020B0604020202020204" pitchFamily="34" charset="0"/>
              <a:buChar char="•"/>
            </a:pPr>
            <a:r>
              <a:rPr lang="en-US" sz="1200" dirty="0"/>
              <a:t>Each time you observe a candidate conduct an evaluation, try to find something positive you can say about his or her performance</a:t>
            </a:r>
          </a:p>
          <a:p>
            <a:pPr marL="181240" indent="-181240">
              <a:buFont typeface="Arial" panose="020B0604020202020204" pitchFamily="34" charset="0"/>
              <a:buChar char="•"/>
            </a:pPr>
            <a:r>
              <a:rPr lang="en-US" sz="1200" dirty="0"/>
              <a:t>Tell the candidate</a:t>
            </a:r>
          </a:p>
          <a:p>
            <a:endParaRPr lang="en-US" sz="1200" b="1" i="1" dirty="0"/>
          </a:p>
          <a:p>
            <a:r>
              <a:rPr lang="en-US" sz="1200" b="1" i="1" dirty="0"/>
              <a:t>Solicit questions and comments about the instructor’s role in counseling, clarifying, and coaching.</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24</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766307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680460"/>
            <a:ext cx="6583680" cy="5463540"/>
          </a:xfrm>
        </p:spPr>
        <p:txBody>
          <a:bodyPr/>
          <a:lstStyle/>
          <a:p>
            <a:r>
              <a:rPr lang="en-US" sz="1200" b="1" cap="all" dirty="0"/>
              <a:t>E. </a:t>
            </a:r>
            <a:r>
              <a:rPr lang="en-US" sz="1200" b="1" u="sng" cap="all" dirty="0"/>
              <a:t>Administering the CERTIFICATION Knowledge Exam</a:t>
            </a:r>
            <a:endParaRPr lang="en-US" sz="1200" b="1" cap="all" dirty="0"/>
          </a:p>
          <a:p>
            <a:endParaRPr lang="en-US" sz="1200" b="1" i="1" dirty="0"/>
          </a:p>
          <a:p>
            <a:r>
              <a:rPr lang="en-US" sz="1200" b="1" i="1" dirty="0"/>
              <a:t>Hand out a copy of the Certification Knowledge Examination to the candidates. </a:t>
            </a:r>
            <a:endParaRPr lang="en-US" sz="1200" dirty="0"/>
          </a:p>
          <a:p>
            <a:pPr lvl="0"/>
            <a:endParaRPr lang="en-US" sz="1200" dirty="0"/>
          </a:p>
          <a:p>
            <a:pPr lvl="0"/>
            <a:r>
              <a:rPr lang="en-US" sz="1200" dirty="0"/>
              <a:t>The purpose of the Certification Knowledge Examination is to verify the candidate is fully conversant with drug signs and symptoms and fully understands the concepts of drug combinations.</a:t>
            </a:r>
          </a:p>
          <a:p>
            <a:pPr marL="181240" indent="-181240">
              <a:buFont typeface="Arial" panose="020B0604020202020204" pitchFamily="34" charset="0"/>
              <a:buChar char="•"/>
            </a:pPr>
            <a:r>
              <a:rPr lang="en-US" sz="1200" dirty="0"/>
              <a:t>It is </a:t>
            </a:r>
            <a:r>
              <a:rPr lang="en-US" sz="1200" dirty="0" smtClean="0"/>
              <a:t>a </a:t>
            </a:r>
            <a:r>
              <a:rPr lang="en-US" sz="1200" dirty="0"/>
              <a:t>Knowledge </a:t>
            </a:r>
            <a:r>
              <a:rPr lang="en-US" sz="1200" dirty="0" smtClean="0"/>
              <a:t>examination, not </a:t>
            </a:r>
            <a:r>
              <a:rPr lang="en-US" sz="1200" dirty="0"/>
              <a:t>a test of the candidate’s ability to conduct evaluations</a:t>
            </a:r>
          </a:p>
          <a:p>
            <a:pPr marL="181240" indent="-181240">
              <a:buFont typeface="Arial" panose="020B0604020202020204" pitchFamily="34" charset="0"/>
              <a:buChar char="•"/>
            </a:pPr>
            <a:r>
              <a:rPr lang="en-US" sz="1200" dirty="0"/>
              <a:t>It is a milestone the candidate must reach before he or she can be considered for certification</a:t>
            </a:r>
          </a:p>
          <a:p>
            <a:pPr marL="181240" indent="-181240">
              <a:buFont typeface="Arial" panose="020B0604020202020204" pitchFamily="34" charset="0"/>
              <a:buChar char="•"/>
            </a:pPr>
            <a:r>
              <a:rPr lang="en-US" sz="1200" dirty="0"/>
              <a:t>Passing this knowledge exam does not automatically or immediately result in certification </a:t>
            </a:r>
          </a:p>
          <a:p>
            <a:pPr lvl="0"/>
            <a:endParaRPr lang="en-US" sz="1200" dirty="0"/>
          </a:p>
          <a:p>
            <a:pPr lvl="0"/>
            <a:r>
              <a:rPr lang="en-US" sz="1200" dirty="0"/>
              <a:t>The Certification Knowledge Examination must not be administered before the candidate has participated in at least six evaluations of persons suspected of drug impairment.</a:t>
            </a:r>
          </a:p>
          <a:p>
            <a:pPr lvl="0"/>
            <a:endParaRPr lang="en-US" sz="1200" dirty="0"/>
          </a:p>
          <a:p>
            <a:r>
              <a:rPr lang="en-US" sz="1200" b="1" i="1" dirty="0"/>
              <a:t>Note: Individual States may impose more restrictive limits concerning when the Certification Knowledge Exam may be taken. Instructors should consult the State or Agency DRE coordinators before administering the exam. </a:t>
            </a:r>
            <a:endParaRPr lang="en-US" sz="1200" dirty="0"/>
          </a:p>
          <a:p>
            <a:pPr lvl="0"/>
            <a:endParaRPr lang="en-US" sz="1200" dirty="0"/>
          </a:p>
          <a:p>
            <a:pPr lvl="0"/>
            <a:r>
              <a:rPr lang="en-US" sz="1200" dirty="0"/>
              <a:t>If you are not satisfied the candidate has made sufficient progress to be ready for the exam, feel free to delay it for one, two, or several nights.  In order to “pass” the milestone of the Certification Knowledge Exam, the candidate must “acceptably” answer every question on it.</a:t>
            </a:r>
          </a:p>
          <a:p>
            <a:endParaRPr lang="en-US" sz="1200" b="1" i="1" dirty="0"/>
          </a:p>
          <a:p>
            <a:r>
              <a:rPr lang="en-US" sz="1200" b="1" i="1" dirty="0"/>
              <a:t>Hand out the Instructor version of the exam with the criteria for “acceptable answers”.</a:t>
            </a:r>
            <a:endParaRPr lang="en-US" sz="1200" dirty="0"/>
          </a:p>
          <a:p>
            <a:pPr lvl="0"/>
            <a:endParaRPr lang="en-US" sz="1200" dirty="0"/>
          </a:p>
          <a:p>
            <a:pPr lvl="0"/>
            <a:r>
              <a:rPr lang="en-US" sz="1200" dirty="0"/>
              <a:t>The exam is not scored numerically.  Each part of the exam must be completed correctly before the candidate can become </a:t>
            </a:r>
            <a:r>
              <a:rPr lang="en-US" sz="1200" dirty="0" smtClean="0"/>
              <a:t>certified</a:t>
            </a:r>
            <a:r>
              <a:rPr lang="en-US" sz="1200" b="0" i="0" dirty="0"/>
              <a:t>.</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69818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for Part One: Components and Procedures of the Drug Influence Evaluation </a:t>
            </a:r>
          </a:p>
          <a:p>
            <a:endParaRPr lang="en-US" sz="1200" b="1" i="1" dirty="0"/>
          </a:p>
          <a:p>
            <a:r>
              <a:rPr lang="en-US" sz="1200" b="1" i="1" dirty="0"/>
              <a:t>Direct participants’ attention to the end of their session. Review the “acceptable answers” to the 15 questions of Part One. </a:t>
            </a:r>
            <a:endParaRPr lang="en-US" sz="1200" dirty="0"/>
          </a:p>
          <a:p>
            <a:pPr lvl="0"/>
            <a:endParaRPr lang="en-US" sz="1200" dirty="0"/>
          </a:p>
          <a:p>
            <a:pPr marL="241653" indent="-241653">
              <a:buFont typeface="+mj-lt"/>
              <a:buAutoNum type="arabicPeriod"/>
            </a:pPr>
            <a:r>
              <a:rPr lang="en-US" sz="1200" dirty="0"/>
              <a:t>List the three Standardized Field Sobriety Tests. </a:t>
            </a:r>
            <a:r>
              <a:rPr lang="en-US" sz="1200" b="1" i="1" dirty="0"/>
              <a:t>(HGN; WAT; OLS)</a:t>
            </a:r>
          </a:p>
          <a:p>
            <a:pPr marL="241653" indent="-241653">
              <a:buFont typeface="+mj-lt"/>
              <a:buAutoNum type="arabicPeriod"/>
            </a:pPr>
            <a:r>
              <a:rPr lang="en-US" sz="1200" dirty="0"/>
              <a:t>How many times do we take the suspect’s pulse? </a:t>
            </a:r>
            <a:r>
              <a:rPr lang="en-US" sz="1200" b="1" i="1" dirty="0"/>
              <a:t>(Three)</a:t>
            </a:r>
          </a:p>
          <a:p>
            <a:pPr marL="241653" indent="-241653">
              <a:buFont typeface="+mj-lt"/>
              <a:buAutoNum type="arabicPeriod"/>
            </a:pPr>
            <a:r>
              <a:rPr lang="en-US" sz="1200" dirty="0"/>
              <a:t>In a blood pressure measurement, the Higher and Lower figures are _____?  </a:t>
            </a:r>
            <a:r>
              <a:rPr lang="en-US" sz="1200" b="1" i="1" dirty="0"/>
              <a:t>(systolic; diastolic)</a:t>
            </a:r>
          </a:p>
          <a:p>
            <a:pPr marL="241653" indent="-241653">
              <a:buFont typeface="+mj-lt"/>
              <a:buAutoNum type="arabicPeriod"/>
            </a:pPr>
            <a:r>
              <a:rPr lang="en-US" sz="1200" dirty="0"/>
              <a:t>List the tests used to assess divided attention. </a:t>
            </a:r>
            <a:r>
              <a:rPr lang="en-US" sz="1200" b="1" i="1" dirty="0"/>
              <a:t>(Modified Romberg Balance; WAT; OLS; Finger to Nose)</a:t>
            </a:r>
          </a:p>
          <a:p>
            <a:pPr marL="241653" indent="-241653">
              <a:buFont typeface="+mj-lt"/>
              <a:buAutoNum type="arabicPeriod"/>
            </a:pPr>
            <a:r>
              <a:rPr lang="en-US" sz="1200" dirty="0"/>
              <a:t>When do we evaluate internal clock? </a:t>
            </a:r>
            <a:r>
              <a:rPr lang="en-US" sz="1200" b="1" i="1" dirty="0"/>
              <a:t>(During the Modified Romberg Balance test)</a:t>
            </a:r>
          </a:p>
          <a:p>
            <a:pPr marL="241653" indent="-241653">
              <a:buFont typeface="+mj-lt"/>
              <a:buAutoNum type="arabicPeriod"/>
            </a:pPr>
            <a:r>
              <a:rPr lang="en-US" sz="1200" dirty="0"/>
              <a:t>During the Walk and Turn, the subject must take ______. </a:t>
            </a:r>
            <a:r>
              <a:rPr lang="en-US" sz="1200" b="1" i="1" dirty="0"/>
              <a:t>(nine and nine)</a:t>
            </a:r>
          </a:p>
          <a:p>
            <a:pPr marL="241653" indent="-241653">
              <a:buFont typeface="+mj-lt"/>
              <a:buAutoNum type="arabicPeriod"/>
            </a:pPr>
            <a:r>
              <a:rPr lang="en-US" sz="1200" dirty="0"/>
              <a:t>Under what three lighting conditions do we check pupils? </a:t>
            </a:r>
            <a:r>
              <a:rPr lang="en-US" sz="1200" b="1" i="1" dirty="0"/>
              <a:t>(room light; near-total darkness; direct)</a:t>
            </a:r>
          </a:p>
          <a:p>
            <a:pPr marL="241653" indent="-241653">
              <a:buFont typeface="+mj-lt"/>
              <a:buAutoNum type="arabicPeriod"/>
            </a:pPr>
            <a:r>
              <a:rPr lang="en-US" sz="1200" dirty="0"/>
              <a:t>Which categories cause lack of convergence? </a:t>
            </a:r>
            <a:r>
              <a:rPr lang="en-US" sz="1200" b="1" i="1" dirty="0"/>
              <a:t>(CNS Depressants; Dissociative Anesthetics; Inhalants; Cannabis)</a:t>
            </a:r>
          </a:p>
          <a:p>
            <a:pPr marL="241653" indent="-241653">
              <a:buFont typeface="+mj-lt"/>
              <a:buAutoNum type="arabicPeriod"/>
            </a:pPr>
            <a:r>
              <a:rPr lang="en-US" sz="1200" dirty="0"/>
              <a:t>What are the signs of a fresh puncture? </a:t>
            </a:r>
            <a:r>
              <a:rPr lang="en-US" sz="1200" b="1" i="1" dirty="0"/>
              <a:t>(red dot; oozing fluid; raised skin surface)</a:t>
            </a:r>
          </a:p>
          <a:p>
            <a:pPr marL="241653" indent="-241653">
              <a:buFont typeface="+mj-lt"/>
              <a:buAutoNum type="arabicPeriod"/>
            </a:pPr>
            <a:r>
              <a:rPr lang="en-US" sz="1200" dirty="0"/>
              <a:t>What is the DRE average range of blood pressure? </a:t>
            </a:r>
            <a:r>
              <a:rPr lang="en-US" sz="1200" b="1" i="1" dirty="0"/>
              <a:t>(120-140/70-90)</a:t>
            </a:r>
          </a:p>
          <a:p>
            <a:pPr marL="241653" indent="-241653">
              <a:buFont typeface="+mj-lt"/>
              <a:buAutoNum type="arabicPeriod"/>
            </a:pPr>
            <a:r>
              <a:rPr lang="en-US" sz="1200" dirty="0"/>
              <a:t>What is the DRE average range of pulse rate? </a:t>
            </a:r>
            <a:r>
              <a:rPr lang="en-US" sz="1200" b="1" i="1" dirty="0"/>
              <a:t>(60-90)</a:t>
            </a:r>
          </a:p>
          <a:p>
            <a:pPr marL="241653" indent="-241653">
              <a:buFont typeface="+mj-lt"/>
              <a:buAutoNum type="arabicPeriod"/>
            </a:pPr>
            <a:r>
              <a:rPr lang="en-US" sz="1200" dirty="0"/>
              <a:t>What is the DRE range of human pupil size in room light? </a:t>
            </a:r>
            <a:r>
              <a:rPr lang="en-US" sz="1200" b="1" i="1" dirty="0"/>
              <a:t>(2.5 mm - 5.0 mm)</a:t>
            </a:r>
          </a:p>
          <a:p>
            <a:pPr marL="241653" indent="-241653">
              <a:buFont typeface="+mj-lt"/>
              <a:buAutoNum type="arabicPeriod"/>
            </a:pPr>
            <a:r>
              <a:rPr lang="en-US" sz="1200" dirty="0"/>
              <a:t>What is considered average body temperature? </a:t>
            </a:r>
            <a:r>
              <a:rPr lang="en-US" sz="1200" b="1" i="1" dirty="0"/>
              <a:t>(98.6 + or - one degree)</a:t>
            </a:r>
          </a:p>
          <a:p>
            <a:pPr marL="241653" indent="-241653">
              <a:buFont typeface="+mj-lt"/>
              <a:buAutoNum type="arabicPeriod"/>
            </a:pPr>
            <a:r>
              <a:rPr lang="en-US" sz="1200" dirty="0"/>
              <a:t>What is lack of convergence is described as? </a:t>
            </a:r>
            <a:r>
              <a:rPr lang="en-US" sz="1200" b="1" i="1" dirty="0"/>
              <a:t>(Inability to cross eyes)</a:t>
            </a:r>
          </a:p>
          <a:p>
            <a:pPr marL="241653" indent="-241653">
              <a:buFont typeface="+mj-lt"/>
              <a:buAutoNum type="arabicPeriod"/>
            </a:pPr>
            <a:r>
              <a:rPr lang="en-US" sz="1200" dirty="0"/>
              <a:t>Rebound dilation is described as? </a:t>
            </a:r>
            <a:r>
              <a:rPr lang="en-US" sz="1200" b="1" i="1" dirty="0"/>
              <a:t>(A period of constriction followed by a period of dilation)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652695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for Part Two: the Basic Symptomatology Matrix.</a:t>
            </a:r>
          </a:p>
          <a:p>
            <a:endParaRPr lang="en-US" sz="1200" dirty="0"/>
          </a:p>
          <a:p>
            <a:r>
              <a:rPr lang="en-US" sz="1200" dirty="0"/>
              <a:t>The candidate should be able to reproduce the basic symptomatology matrix without any significant errors.</a:t>
            </a:r>
          </a:p>
          <a:p>
            <a:endParaRPr lang="en-US" sz="1200" dirty="0"/>
          </a:p>
          <a:p>
            <a:r>
              <a:rPr lang="en-US" sz="1200" dirty="0"/>
              <a:t>Errors: </a:t>
            </a:r>
          </a:p>
          <a:p>
            <a:pPr marL="181240" indent="-181240">
              <a:buFont typeface="Arial" panose="020B0604020202020204" pitchFamily="34" charset="0"/>
              <a:buChar char="•"/>
            </a:pPr>
            <a:r>
              <a:rPr lang="en-US" sz="1200" dirty="0"/>
              <a:t>An “error” would be a failure to indicate an eye sign or vital sign that is usually associated with the particular category</a:t>
            </a:r>
          </a:p>
          <a:p>
            <a:r>
              <a:rPr lang="en-US" sz="1200" b="1" i="1" dirty="0"/>
              <a:t>For example, if the candidate indicates HGN is “not present” with CNS Depressants or pupil size is “near normal” with CNS Stimulants, those would be errors. </a:t>
            </a:r>
            <a:endParaRPr lang="en-US" sz="1200" dirty="0"/>
          </a:p>
          <a:p>
            <a:pPr lvl="0"/>
            <a:endParaRPr lang="en-US" sz="1200" dirty="0"/>
          </a:p>
          <a:p>
            <a:pPr marL="181240" indent="-181240">
              <a:buFont typeface="Arial" panose="020B0604020202020204" pitchFamily="34" charset="0"/>
              <a:buChar char="•"/>
            </a:pPr>
            <a:r>
              <a:rPr lang="en-US" sz="1200" dirty="0"/>
              <a:t>An “error” would also be indicating </a:t>
            </a:r>
            <a:r>
              <a:rPr lang="en-US" sz="1200" dirty="0" smtClean="0"/>
              <a:t>a </a:t>
            </a:r>
            <a:r>
              <a:rPr lang="en-US" sz="1200" dirty="0"/>
              <a:t>category causes an effect that it really doesn’t</a:t>
            </a:r>
          </a:p>
          <a:p>
            <a:r>
              <a:rPr lang="en-US" sz="1200" b="1" i="1" dirty="0"/>
              <a:t>For example, if the candidate indicates Cannabis causes HGN or a Dissociative Anesthetic slows the reaction of the pupils to light, those would be “errors”.</a:t>
            </a:r>
            <a:endParaRPr lang="en-US" sz="1200" dirty="0"/>
          </a:p>
          <a:p>
            <a:endParaRPr lang="en-US" sz="1200" dirty="0"/>
          </a:p>
          <a:p>
            <a:r>
              <a:rPr lang="en-US" sz="1200" dirty="0"/>
              <a:t>Once the candidate manages to reproduce the basic Symptomatology Matrix without any errors, they will have “passed” Part Two of the examination.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704340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Three: Drug Effects</a:t>
            </a:r>
          </a:p>
          <a:p>
            <a:endParaRPr lang="en-US" sz="1200" b="1" i="1" dirty="0"/>
          </a:p>
          <a:p>
            <a:r>
              <a:rPr lang="en-US" sz="1200" b="1" i="1" dirty="0"/>
              <a:t>Responses can appear in any order as long as all four effects are accurately described. </a:t>
            </a:r>
            <a:endParaRPr lang="en-US" sz="1200" dirty="0"/>
          </a:p>
          <a:p>
            <a:endParaRPr lang="en-US" sz="1200" b="1" i="1" dirty="0"/>
          </a:p>
          <a:p>
            <a:r>
              <a:rPr lang="en-US" sz="1200" b="1" i="1" dirty="0"/>
              <a:t>Part Three is in two sections. Section one provides the definitions to each drug effect and section two provides that the candidate give examples of the drug combinations that would produce each of the four effects.</a:t>
            </a:r>
            <a:endParaRPr lang="en-US" sz="1200" dirty="0"/>
          </a:p>
          <a:p>
            <a:pPr marL="181240" indent="-181240">
              <a:buFont typeface="Arial" panose="020B0604020202020204" pitchFamily="34" charset="0"/>
              <a:buChar char="•"/>
            </a:pPr>
            <a:r>
              <a:rPr lang="en-US" sz="1200" dirty="0"/>
              <a:t>Null Effect (Combination of no action plus no action equals no action)</a:t>
            </a:r>
          </a:p>
          <a:p>
            <a:pPr marL="181240" indent="-181240">
              <a:buFont typeface="Arial" panose="020B0604020202020204" pitchFamily="34" charset="0"/>
              <a:buChar char="•"/>
            </a:pPr>
            <a:r>
              <a:rPr lang="en-US" sz="1200" dirty="0"/>
              <a:t>Overlapping Effect (Action plus no action equals action)</a:t>
            </a:r>
          </a:p>
          <a:p>
            <a:pPr marL="181240" indent="-181240">
              <a:buFont typeface="Arial" panose="020B0604020202020204" pitchFamily="34" charset="0"/>
              <a:buChar char="•"/>
            </a:pPr>
            <a:r>
              <a:rPr lang="en-US" sz="1200" dirty="0"/>
              <a:t>Additive Effect (Action plus the same action produces reinforced action)</a:t>
            </a:r>
          </a:p>
          <a:p>
            <a:pPr marL="181240" indent="-181240">
              <a:buFont typeface="Arial" panose="020B0604020202020204" pitchFamily="34" charset="0"/>
              <a:buChar char="•"/>
            </a:pPr>
            <a:r>
              <a:rPr lang="en-US" sz="1200" dirty="0"/>
              <a:t>Antagonistic Effect (Action versus opposite action; cannot predict the outcome)</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811496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Four: Drug Combinations</a:t>
            </a:r>
          </a:p>
          <a:p>
            <a:pPr lvl="0"/>
            <a:endParaRPr lang="en-US" sz="1200" dirty="0"/>
          </a:p>
          <a:p>
            <a:pPr marL="181240" indent="-181240">
              <a:buFont typeface="Arial" panose="020B0604020202020204" pitchFamily="34" charset="0"/>
              <a:buChar char="•"/>
            </a:pPr>
            <a:r>
              <a:rPr lang="en-US" sz="1200" dirty="0"/>
              <a:t>The candidate should be able to write a detailed description of what would be observed in an evaluation of a subject under the influence of each of the four drug combinations</a:t>
            </a:r>
          </a:p>
          <a:p>
            <a:r>
              <a:rPr lang="en-US" sz="1200" b="1" i="1" dirty="0"/>
              <a:t>Point out the first combination listed in the exam is “Hallucinogen and Alcohol”. Write “Hallucinogen and Alcohol” on the dry erase board or easel/easel</a:t>
            </a:r>
            <a:r>
              <a:rPr lang="en-US" sz="1200" b="1" i="1" baseline="0" dirty="0"/>
              <a:t> pad</a:t>
            </a:r>
            <a:r>
              <a:rPr lang="en-US" sz="1200" b="1" i="1" dirty="0"/>
              <a:t>.</a:t>
            </a:r>
            <a:endParaRPr lang="en-US" sz="1200" dirty="0"/>
          </a:p>
          <a:p>
            <a:pPr lvl="0"/>
            <a:endParaRPr lang="en-US" sz="1200" dirty="0"/>
          </a:p>
          <a:p>
            <a:pPr marL="181240" indent="-181240">
              <a:buFont typeface="Arial" panose="020B0604020202020204" pitchFamily="34" charset="0"/>
              <a:buChar char="•"/>
            </a:pPr>
            <a:r>
              <a:rPr lang="en-US" sz="1200" dirty="0"/>
              <a:t>The description must include eye signs; vital signs; psychophysical signs; and, expected duration of effects</a:t>
            </a:r>
          </a:p>
          <a:p>
            <a:r>
              <a:rPr lang="en-US" sz="1200" b="1" i="1" dirty="0"/>
              <a:t>Ask participants: “What eye</a:t>
            </a:r>
            <a:r>
              <a:rPr lang="en-US" sz="1200" dirty="0"/>
              <a:t> </a:t>
            </a:r>
            <a:r>
              <a:rPr lang="en-US" sz="1200" b="1" i="1" dirty="0"/>
              <a:t>signs would we expect to see in a Hallucinogen and alcohol combo?”   Write participants’ responses on the dry erase board or easel/easel</a:t>
            </a:r>
            <a:r>
              <a:rPr lang="en-US" sz="1200" b="1" i="1" baseline="0" dirty="0"/>
              <a:t> pad</a:t>
            </a:r>
            <a:r>
              <a:rPr lang="en-US" sz="1200" b="1" i="1" dirty="0"/>
              <a:t>.</a:t>
            </a:r>
            <a:endParaRPr lang="en-US" sz="1200" dirty="0"/>
          </a:p>
          <a:p>
            <a:endParaRPr lang="en-US" sz="1200" dirty="0"/>
          </a:p>
          <a:p>
            <a:r>
              <a:rPr lang="en-US" sz="1200" dirty="0"/>
              <a:t>Eye signs for Hallucinogen &amp; Alcohol:</a:t>
            </a:r>
          </a:p>
          <a:p>
            <a:pPr marL="181240" indent="-181240">
              <a:buFont typeface="Arial" panose="020B0604020202020204" pitchFamily="34" charset="0"/>
              <a:buChar char="•"/>
            </a:pPr>
            <a:r>
              <a:rPr lang="en-US" sz="1200" b="1" dirty="0"/>
              <a:t>HGN Present</a:t>
            </a:r>
            <a:r>
              <a:rPr lang="en-US" sz="1200" dirty="0"/>
              <a:t>, due to alcohol</a:t>
            </a:r>
          </a:p>
          <a:p>
            <a:pPr marL="181240" indent="-181240">
              <a:buFont typeface="Arial" panose="020B0604020202020204" pitchFamily="34" charset="0"/>
              <a:buChar char="•"/>
            </a:pPr>
            <a:r>
              <a:rPr lang="en-US" sz="1200" b="1" dirty="0"/>
              <a:t>Vertical Nystagmus Possibly Present</a:t>
            </a:r>
            <a:r>
              <a:rPr lang="en-US" sz="1200" dirty="0"/>
              <a:t>, due to alcohol</a:t>
            </a:r>
          </a:p>
          <a:p>
            <a:pPr marL="181240" indent="-181240">
              <a:buFont typeface="Arial" panose="020B0604020202020204" pitchFamily="34" charset="0"/>
              <a:buChar char="•"/>
            </a:pPr>
            <a:r>
              <a:rPr lang="en-US" sz="1200" b="1" dirty="0"/>
              <a:t>Lack of Convergence Present</a:t>
            </a:r>
            <a:r>
              <a:rPr lang="en-US" sz="1200" dirty="0"/>
              <a:t>, due to alcohol</a:t>
            </a:r>
          </a:p>
          <a:p>
            <a:pPr marL="181240" indent="-181240">
              <a:buFont typeface="Arial" panose="020B0604020202020204" pitchFamily="34" charset="0"/>
              <a:buChar char="•"/>
            </a:pPr>
            <a:r>
              <a:rPr lang="en-US" sz="1200" b="1" dirty="0"/>
              <a:t>Pupils Dilated</a:t>
            </a:r>
            <a:r>
              <a:rPr lang="en-US" sz="1200" dirty="0"/>
              <a:t>, due to the Hallucinogen</a:t>
            </a:r>
          </a:p>
          <a:p>
            <a:pPr marL="181240" indent="-181240">
              <a:buFont typeface="Arial" panose="020B0604020202020204" pitchFamily="34" charset="0"/>
              <a:buChar char="•"/>
            </a:pPr>
            <a:r>
              <a:rPr lang="en-US" sz="1200" b="1" dirty="0"/>
              <a:t>Reaction to Light Slowed</a:t>
            </a:r>
            <a:r>
              <a:rPr lang="en-US" sz="1200" dirty="0"/>
              <a:t>, due to alcohol</a:t>
            </a:r>
          </a:p>
          <a:p>
            <a:endParaRPr lang="en-US" sz="1200" dirty="0"/>
          </a:p>
          <a:p>
            <a:r>
              <a:rPr lang="en-US" sz="1200" dirty="0"/>
              <a:t>Vital Signs for Hallucinogen and Alcohol:</a:t>
            </a:r>
          </a:p>
          <a:p>
            <a:r>
              <a:rPr lang="en-US" sz="1200" b="1" i="1" dirty="0"/>
              <a:t>Ask participants: “What vital signs would we expect to see in a Hallucinogen and alcohol combo?”   Write participants’ responses on the dry erase board or easel/easel pad.</a:t>
            </a:r>
            <a:endParaRPr lang="en-US" sz="1200" dirty="0"/>
          </a:p>
          <a:p>
            <a:pPr marL="181240" indent="-181240">
              <a:buFont typeface="Arial" panose="020B0604020202020204" pitchFamily="34" charset="0"/>
              <a:buChar char="•"/>
            </a:pPr>
            <a:r>
              <a:rPr lang="en-US" sz="1200" dirty="0"/>
              <a:t>Pulse Rate elevated, due to Hallucinogen</a:t>
            </a:r>
          </a:p>
          <a:p>
            <a:pPr marL="181240" indent="-181240">
              <a:buFont typeface="Arial" panose="020B0604020202020204" pitchFamily="34" charset="0"/>
              <a:buChar char="•"/>
            </a:pPr>
            <a:r>
              <a:rPr lang="en-US" sz="1200" dirty="0"/>
              <a:t>Blood Pressure –up/down or normal</a:t>
            </a:r>
          </a:p>
          <a:p>
            <a:pPr marL="181240" indent="-181240">
              <a:buFont typeface="Arial" panose="020B0604020202020204" pitchFamily="34" charset="0"/>
              <a:buChar char="•"/>
            </a:pPr>
            <a:r>
              <a:rPr lang="en-US" sz="1200" dirty="0"/>
              <a:t>Temperature elevated, due to Hallucinogen </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02258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936492"/>
            <a:ext cx="5994400" cy="5088636"/>
          </a:xfrm>
        </p:spPr>
        <p:txBody>
          <a:bodyPr/>
          <a:lstStyle/>
          <a:p>
            <a:r>
              <a:rPr lang="en-US" sz="1200" b="1" dirty="0"/>
              <a:t>Session 10: Guidelines for Conducting DRE Certification Training</a:t>
            </a:r>
            <a:endParaRPr lang="en-US" sz="1200" dirty="0"/>
          </a:p>
          <a:p>
            <a:endParaRPr lang="en-US" sz="1200" b="1" i="1" dirty="0"/>
          </a:p>
          <a:p>
            <a:r>
              <a:rPr lang="en-US" sz="1200" b="1" i="1" dirty="0"/>
              <a:t>Estimated Time for Session 10: 2 </a:t>
            </a:r>
            <a:r>
              <a:rPr lang="en-US" sz="1200" b="1" i="1" dirty="0" smtClean="0"/>
              <a:t>Hours</a:t>
            </a:r>
            <a:endParaRPr lang="en-US" sz="1200" dirty="0"/>
          </a:p>
          <a:p>
            <a:endParaRPr lang="en-US" sz="1200" b="1" i="1"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p>
          <a:p>
            <a:pPr marL="181240" indent="-181240">
              <a:buFont typeface="Arial" panose="020B0604020202020204" pitchFamily="34" charset="0"/>
              <a:buChar char="•"/>
            </a:pPr>
            <a:r>
              <a:rPr lang="en-US" sz="1200" b="1" i="1" dirty="0"/>
              <a:t>Easel/Easel pad</a:t>
            </a:r>
          </a:p>
          <a:p>
            <a:pPr marL="181240" indent="-181240">
              <a:buFont typeface="Arial" panose="020B0604020202020204" pitchFamily="34" charset="0"/>
              <a:buChar char="•"/>
            </a:pPr>
            <a:r>
              <a:rPr lang="en-US" sz="1200" b="1" i="1" dirty="0"/>
              <a:t>Markers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Four: Drug Combinations</a:t>
            </a:r>
          </a:p>
          <a:p>
            <a:pPr lvl="0"/>
            <a:endParaRPr lang="en-US" sz="1200" dirty="0"/>
          </a:p>
          <a:p>
            <a:r>
              <a:rPr lang="en-US" sz="1200" dirty="0"/>
              <a:t>Psychophysical Signs for Hallucinogen and Alcohol:</a:t>
            </a:r>
          </a:p>
          <a:p>
            <a:r>
              <a:rPr lang="en-US" sz="1200" b="1" i="1" dirty="0"/>
              <a:t>Ask participants: “What kinds of indications would we expect to see during the psychophysical tests in a Hallucinogen and alcohol combo?”   Write participants’ responses on the dry erase board.</a:t>
            </a:r>
            <a:endParaRPr lang="en-US" sz="1200" dirty="0"/>
          </a:p>
          <a:p>
            <a:pPr marL="181240" indent="-181240">
              <a:buFont typeface="Arial" panose="020B0604020202020204" pitchFamily="34" charset="0"/>
              <a:buChar char="•"/>
            </a:pPr>
            <a:r>
              <a:rPr lang="en-US" sz="1200" dirty="0"/>
              <a:t>Impaired Divided Attention, due to both drugs</a:t>
            </a:r>
          </a:p>
          <a:p>
            <a:pPr marL="181240" indent="-181240">
              <a:buFont typeface="Arial" panose="020B0604020202020204" pitchFamily="34" charset="0"/>
              <a:buChar char="•"/>
            </a:pPr>
            <a:r>
              <a:rPr lang="en-US" sz="1200" dirty="0"/>
              <a:t>Muscle Tone – near normal</a:t>
            </a:r>
          </a:p>
          <a:p>
            <a:pPr marL="181240" indent="-181240">
              <a:buFont typeface="Arial" panose="020B0604020202020204" pitchFamily="34" charset="0"/>
              <a:buChar char="•"/>
            </a:pPr>
            <a:r>
              <a:rPr lang="en-US" sz="1200" dirty="0"/>
              <a:t>Body Tremors possible, due to Hallucinogens</a:t>
            </a:r>
          </a:p>
          <a:p>
            <a:endParaRPr lang="en-US" sz="1200" dirty="0"/>
          </a:p>
          <a:p>
            <a:r>
              <a:rPr lang="en-US" sz="1200" dirty="0"/>
              <a:t>Expected Duration of Effects for Hallucinogen and Alcohol</a:t>
            </a:r>
          </a:p>
          <a:p>
            <a:r>
              <a:rPr lang="en-US" sz="1200" b="1" i="1" dirty="0"/>
              <a:t>Ask participants: “What comments would you offer about the expected duration of effects?”  Write participants’ responses on the dry erase board</a:t>
            </a:r>
            <a:r>
              <a:rPr lang="en-US" sz="1200" dirty="0"/>
              <a:t> </a:t>
            </a:r>
          </a:p>
          <a:p>
            <a:endParaRPr lang="en-US" sz="1200" b="1" i="1" dirty="0"/>
          </a:p>
          <a:p>
            <a:r>
              <a:rPr lang="en-US" sz="1200" b="1" i="1" dirty="0"/>
              <a:t>Point out this is the kind of detailed, accurate information candidates are expected to provide on Part Three of the exam.</a:t>
            </a:r>
            <a:endParaRPr lang="en-US" sz="1200" dirty="0"/>
          </a:p>
          <a:p>
            <a:r>
              <a:rPr lang="en-US" sz="1200" b="1" i="1" dirty="0"/>
              <a:t>Pupil size may return to near normal, while vitals remain elevated and nystagmus continues to be observed.</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022587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Five: Evaluation Face Sheet Interpretation</a:t>
            </a:r>
          </a:p>
          <a:p>
            <a:endParaRPr lang="en-US" sz="1200" b="1" i="1" dirty="0"/>
          </a:p>
          <a:p>
            <a:r>
              <a:rPr lang="en-US" sz="1200" b="1" i="1" dirty="0"/>
              <a:t>The candidate is asked to review five evaluation Face Sheets and list the category or categories causing impairment. The candidate must write a complete detailed narrative report for one of the five evaluations.</a:t>
            </a:r>
            <a:r>
              <a:rPr lang="en-US" sz="1200" dirty="0"/>
              <a:t> </a:t>
            </a:r>
          </a:p>
          <a:p>
            <a:pPr marL="181240" indent="-181240">
              <a:buFont typeface="Arial" panose="020B0604020202020204" pitchFamily="34" charset="0"/>
              <a:buChar char="•"/>
            </a:pPr>
            <a:r>
              <a:rPr lang="en-US" sz="1200" dirty="0"/>
              <a:t>Subject “Michael” – CNS Depressant and ETOH (Alcohol)</a:t>
            </a:r>
          </a:p>
          <a:p>
            <a:pPr marL="181240" indent="-181240">
              <a:buFont typeface="Arial" panose="020B0604020202020204" pitchFamily="34" charset="0"/>
              <a:buChar char="•"/>
            </a:pPr>
            <a:r>
              <a:rPr lang="en-US" sz="1200" dirty="0"/>
              <a:t>Subject “Harlon” – Inhalant </a:t>
            </a:r>
          </a:p>
          <a:p>
            <a:pPr marL="181240" indent="-181240">
              <a:buFont typeface="Arial" panose="020B0604020202020204" pitchFamily="34" charset="0"/>
              <a:buChar char="•"/>
            </a:pPr>
            <a:r>
              <a:rPr lang="en-US" sz="1200" dirty="0"/>
              <a:t>Subject “David” – Narcotic Analgesic </a:t>
            </a:r>
          </a:p>
          <a:p>
            <a:pPr marL="181240" indent="-181240">
              <a:buFont typeface="Arial" panose="020B0604020202020204" pitchFamily="34" charset="0"/>
              <a:buChar char="•"/>
            </a:pPr>
            <a:r>
              <a:rPr lang="en-US" sz="1200" dirty="0"/>
              <a:t>Subject “Alice” – CNS Stimulant</a:t>
            </a:r>
          </a:p>
          <a:p>
            <a:pPr marL="181240" indent="-181240">
              <a:buFont typeface="Arial" panose="020B0604020202020204" pitchFamily="34" charset="0"/>
              <a:buChar char="•"/>
            </a:pPr>
            <a:r>
              <a:rPr lang="en-US" sz="1200" dirty="0"/>
              <a:t>Subject “Arnold” – Cannabis </a:t>
            </a:r>
          </a:p>
          <a:p>
            <a:endParaRPr lang="en-US" sz="1200" b="1" i="1" dirty="0"/>
          </a:p>
          <a:p>
            <a:r>
              <a:rPr lang="en-US" sz="1200" b="1" i="1" dirty="0"/>
              <a:t>Point out the importance of the candidate writing a detailed report similar to what they would complete on an actual DRE evaluation.</a:t>
            </a:r>
            <a:endParaRPr lang="en-US" sz="1200" dirty="0"/>
          </a:p>
          <a:p>
            <a:endParaRPr lang="en-US" sz="1200" b="1" i="1" dirty="0"/>
          </a:p>
          <a:p>
            <a:r>
              <a:rPr lang="en-US" sz="1200" b="1" i="1" dirty="0"/>
              <a:t>Solicit participants’ questions about the Certification Knowledge Examination.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31</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746544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F. </a:t>
            </a:r>
            <a:r>
              <a:rPr lang="en-US" sz="1200" b="1" u="sng" cap="all" dirty="0"/>
              <a:t>Signing Off on the Candidates’ Certification Progress Logs</a:t>
            </a:r>
            <a:endParaRPr lang="en-US" sz="1200" b="1" cap="all" dirty="0"/>
          </a:p>
          <a:p>
            <a:pPr lvl="0"/>
            <a:endParaRPr lang="en-US" sz="1200" dirty="0"/>
          </a:p>
          <a:p>
            <a:pPr marL="181240" indent="-181240">
              <a:buFont typeface="Arial" panose="020B0604020202020204" pitchFamily="34" charset="0"/>
              <a:buChar char="•"/>
            </a:pPr>
            <a:r>
              <a:rPr lang="en-US" sz="1200" dirty="0"/>
              <a:t>As a DRE Instructor you have the authority to place your signature on various lines of a Candidate’s Certification Progress log </a:t>
            </a:r>
          </a:p>
          <a:p>
            <a:pPr marL="181240" indent="-181240">
              <a:buFont typeface="Arial" panose="020B0604020202020204" pitchFamily="34" charset="0"/>
              <a:buChar char="•"/>
            </a:pPr>
            <a:r>
              <a:rPr lang="en-US" sz="1200" dirty="0"/>
              <a:t>The candidate receives a copy of the log, totally blank, in the candidate Pre-School manual</a:t>
            </a:r>
          </a:p>
          <a:p>
            <a:pPr lvl="0"/>
            <a:endParaRPr lang="en-US" sz="1200" dirty="0"/>
          </a:p>
          <a:p>
            <a:r>
              <a:rPr lang="en-US" sz="1200" b="1" i="1" dirty="0"/>
              <a:t>The candidate should bring the Progress Log to the DRE School and every certification training.</a:t>
            </a:r>
            <a:endParaRPr lang="en-US" sz="1200" dirty="0"/>
          </a:p>
          <a:p>
            <a:pPr lvl="0"/>
            <a:endParaRPr lang="en-US" sz="1200" dirty="0"/>
          </a:p>
          <a:p>
            <a:pPr marL="181240" indent="-181240">
              <a:buFont typeface="Arial" panose="020B0604020202020204" pitchFamily="34" charset="0"/>
              <a:buChar char="•"/>
            </a:pPr>
            <a:r>
              <a:rPr lang="en-US" sz="1200" dirty="0"/>
              <a:t>The candidate brings the log to all subsequent DRE training events</a:t>
            </a:r>
          </a:p>
          <a:p>
            <a:pPr marL="181240" indent="-181240">
              <a:buFont typeface="Arial" panose="020B0604020202020204" pitchFamily="34" charset="0"/>
              <a:buChar char="•"/>
            </a:pPr>
            <a:r>
              <a:rPr lang="en-US" sz="1200" dirty="0"/>
              <a:t>Each time the candidate achieves a milestone in the training, an instructor must sign the line on the log </a:t>
            </a:r>
            <a:r>
              <a:rPr lang="en-US" sz="1200" dirty="0" smtClean="0"/>
              <a:t>signifying the </a:t>
            </a:r>
            <a:r>
              <a:rPr lang="en-US" sz="1200" dirty="0"/>
              <a:t>milestone was reached.</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32</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66252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G. </a:t>
            </a:r>
            <a:r>
              <a:rPr lang="en-US" sz="1200" b="1" u="sng" cap="all" dirty="0"/>
              <a:t>Certification Standards</a:t>
            </a:r>
            <a:endParaRPr lang="en-US" sz="1200" b="1" cap="all" dirty="0"/>
          </a:p>
          <a:p>
            <a:endParaRPr lang="en-US" sz="1200" dirty="0"/>
          </a:p>
          <a:p>
            <a:r>
              <a:rPr lang="en-US" sz="1200" dirty="0"/>
              <a:t>The IACP International</a:t>
            </a:r>
            <a:r>
              <a:rPr lang="en-US" sz="1200" baseline="0" dirty="0"/>
              <a:t> S</a:t>
            </a:r>
            <a:r>
              <a:rPr lang="en-US" sz="1200" dirty="0"/>
              <a:t>tandards guide you in determining whether you can and should “sign off” on each line of the log.</a:t>
            </a:r>
          </a:p>
          <a:p>
            <a:endParaRPr lang="en-US" sz="1200" dirty="0"/>
          </a:p>
          <a:p>
            <a:r>
              <a:rPr lang="en-US" sz="1200" dirty="0"/>
              <a:t>Line #1: Pre-School:  Sign this line only if you are satisfied </a:t>
            </a:r>
            <a:r>
              <a:rPr lang="en-US" sz="1200" dirty="0" smtClean="0"/>
              <a:t>the </a:t>
            </a:r>
            <a:r>
              <a:rPr lang="en-US" sz="1200" dirty="0"/>
              <a:t>candidate has achieved the learning objectives of the Pre-School. Achievements would include:</a:t>
            </a:r>
          </a:p>
          <a:p>
            <a:pPr marL="181240" indent="-181240">
              <a:buFont typeface="Arial" panose="020B0604020202020204" pitchFamily="34" charset="0"/>
              <a:buChar char="•"/>
            </a:pPr>
            <a:r>
              <a:rPr lang="en-US" sz="1200" dirty="0"/>
              <a:t>Defining the term “drug” as it is used in the </a:t>
            </a:r>
            <a:r>
              <a:rPr lang="en-US" sz="1200" dirty="0" smtClean="0"/>
              <a:t>DEC</a:t>
            </a:r>
            <a:r>
              <a:rPr lang="en-US" sz="1200" baseline="0" dirty="0" smtClean="0"/>
              <a:t> Program</a:t>
            </a:r>
            <a:endParaRPr lang="en-US" sz="1200" dirty="0"/>
          </a:p>
          <a:p>
            <a:pPr marL="181240" indent="-181240">
              <a:buFont typeface="Arial" panose="020B0604020202020204" pitchFamily="34" charset="0"/>
              <a:buChar char="•"/>
            </a:pPr>
            <a:r>
              <a:rPr lang="en-US" sz="1200" dirty="0"/>
              <a:t>Identifying the 12 steps in the drug influence evaluation</a:t>
            </a:r>
          </a:p>
          <a:p>
            <a:pPr marL="181240" indent="-181240">
              <a:buFont typeface="Arial" panose="020B0604020202020204" pitchFamily="34" charset="0"/>
              <a:buChar char="•"/>
            </a:pPr>
            <a:r>
              <a:rPr lang="en-US" sz="1200" dirty="0"/>
              <a:t>Demonstrating proficiency in the administration of the psychophysical tests</a:t>
            </a:r>
          </a:p>
          <a:p>
            <a:pPr marL="181240" indent="-181240">
              <a:buFont typeface="Arial" panose="020B0604020202020204" pitchFamily="34" charset="0"/>
              <a:buChar char="•"/>
            </a:pPr>
            <a:r>
              <a:rPr lang="en-US" sz="1200" dirty="0"/>
              <a:t>Conducting the eye examinations that are part of the drug influence evaluation</a:t>
            </a:r>
          </a:p>
          <a:p>
            <a:pPr marL="181240" indent="-181240">
              <a:buFont typeface="Arial" panose="020B0604020202020204" pitchFamily="34" charset="0"/>
              <a:buChar char="•"/>
            </a:pPr>
            <a:r>
              <a:rPr lang="en-US" sz="1200" dirty="0"/>
              <a:t>Measuring vital signs</a:t>
            </a:r>
          </a:p>
          <a:p>
            <a:pPr marL="181240" indent="-181240">
              <a:buFont typeface="Arial" panose="020B0604020202020204" pitchFamily="34" charset="0"/>
              <a:buChar char="•"/>
            </a:pPr>
            <a:r>
              <a:rPr lang="en-US" sz="1200" dirty="0"/>
              <a:t>Listing the signs, symptoms,</a:t>
            </a:r>
            <a:r>
              <a:rPr lang="en-US" sz="1200" baseline="0" dirty="0"/>
              <a:t> and indicators </a:t>
            </a:r>
            <a:r>
              <a:rPr lang="en-US" sz="1200" dirty="0"/>
              <a:t>of impairment for each of the seven drug categories</a:t>
            </a:r>
          </a:p>
          <a:p>
            <a:pPr marL="181240" indent="-181240">
              <a:buFont typeface="Arial" panose="020B0604020202020204" pitchFamily="34" charset="0"/>
              <a:buChar char="•"/>
            </a:pPr>
            <a:r>
              <a:rPr lang="en-US" sz="1200" dirty="0"/>
              <a:t>Describing the history and physiology of alcohol as a drug</a:t>
            </a:r>
          </a:p>
          <a:p>
            <a:pPr marL="664546" lvl="1" indent="-181240">
              <a:buFont typeface="Courier New" panose="02070309020205020404" pitchFamily="49" charset="0"/>
              <a:buChar char="o"/>
            </a:pPr>
            <a:r>
              <a:rPr lang="en-US" sz="1200" b="1" dirty="0"/>
              <a:t>If you are not satisfied the candidate has met all of the objectives, do not sign the first line of his or her Progress Log</a:t>
            </a:r>
            <a:r>
              <a:rPr lang="en-US" sz="1200" dirty="0"/>
              <a:t> </a:t>
            </a:r>
          </a:p>
          <a:p>
            <a:endParaRPr lang="en-US" sz="1200" b="1" i="1" dirty="0"/>
          </a:p>
          <a:p>
            <a:r>
              <a:rPr lang="en-US" sz="1200" b="1" i="1" dirty="0"/>
              <a:t>Emphasize: It is entirely the instructor’s responsibility to verify the candidate has in fact met the objectives listed above.</a:t>
            </a:r>
            <a:endParaRPr lang="en-US" sz="1200" dirty="0"/>
          </a:p>
          <a:p>
            <a:pPr lvl="0"/>
            <a:endParaRPr lang="en-US" sz="1200" dirty="0"/>
          </a:p>
          <a:p>
            <a:pPr marL="181240" indent="-181240">
              <a:buFont typeface="Arial" panose="020B0604020202020204" pitchFamily="34" charset="0"/>
              <a:buChar char="•"/>
            </a:pPr>
            <a:r>
              <a:rPr lang="en-US" sz="1200" dirty="0"/>
              <a:t>Usually a candidate qualifies for your signature on line one by attending and performing successfully during all sessions of the Pre-School</a:t>
            </a:r>
          </a:p>
          <a:p>
            <a:pPr marL="181240" indent="-181240">
              <a:buFont typeface="Arial" panose="020B0604020202020204" pitchFamily="34" charset="0"/>
              <a:buChar char="•"/>
            </a:pPr>
            <a:r>
              <a:rPr lang="en-US" sz="1200" dirty="0"/>
              <a:t>However, the IACP International Standards allow for the possibility of a candidate achieving the Pre-School learning objectives through some other approved means</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33</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010245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406400" y="3429000"/>
            <a:ext cx="6583680" cy="5791200"/>
          </a:xfrm>
        </p:spPr>
        <p:txBody>
          <a:bodyPr/>
          <a:lstStyle/>
          <a:p>
            <a:r>
              <a:rPr lang="en-US" sz="1200" b="1" cap="all" dirty="0"/>
              <a:t>G. </a:t>
            </a:r>
            <a:r>
              <a:rPr lang="en-US" sz="1200" b="1" u="sng" cap="all" dirty="0"/>
              <a:t>Certification Standards</a:t>
            </a:r>
            <a:endParaRPr lang="en-US" sz="1200" b="1" cap="all" dirty="0"/>
          </a:p>
          <a:p>
            <a:endParaRPr lang="en-US" sz="1200" dirty="0"/>
          </a:p>
          <a:p>
            <a:r>
              <a:rPr lang="en-US" sz="1200" dirty="0"/>
              <a:t>Line #2 SFST Proficiency</a:t>
            </a:r>
          </a:p>
          <a:p>
            <a:r>
              <a:rPr lang="en-US" sz="1200" b="1" i="1" dirty="0"/>
              <a:t>Emphasize: Under the IACP International Standards for the </a:t>
            </a:r>
            <a:r>
              <a:rPr lang="en-US" sz="1200" b="1" i="1" dirty="0" smtClean="0"/>
              <a:t>DEC</a:t>
            </a:r>
            <a:r>
              <a:rPr lang="en-US" sz="1200" b="1" i="1" baseline="0" dirty="0" smtClean="0"/>
              <a:t> Program</a:t>
            </a:r>
            <a:r>
              <a:rPr lang="en-US" sz="1200" b="1" i="1" dirty="0" smtClean="0"/>
              <a:t>, </a:t>
            </a:r>
            <a:r>
              <a:rPr lang="en-US" sz="1200" b="1" i="1" dirty="0"/>
              <a:t>all DRE candidates must attend and complete the NHTSA/IACP-approved course of instruction in SFSTs or an equivalent curriculum approved by the IACP. No one can progress to DRE School as a candidate unless an instructor has signed off on the second line of his or her Certification Progress Log. </a:t>
            </a:r>
            <a:endParaRPr lang="en-US" sz="1200" dirty="0"/>
          </a:p>
          <a:p>
            <a:pPr lvl="0"/>
            <a:endParaRPr lang="en-US" sz="1200" dirty="0"/>
          </a:p>
          <a:p>
            <a:pPr marL="181240" indent="-181240">
              <a:buFont typeface="Arial" panose="020B0604020202020204" pitchFamily="34" charset="0"/>
              <a:buChar char="•"/>
            </a:pPr>
            <a:r>
              <a:rPr lang="en-US" sz="1200" dirty="0"/>
              <a:t>No candidate is permitted to progress to the </a:t>
            </a:r>
            <a:r>
              <a:rPr lang="en-US" sz="1200" dirty="0" smtClean="0"/>
              <a:t>7-Day </a:t>
            </a:r>
            <a:r>
              <a:rPr lang="en-US" sz="1200" dirty="0"/>
              <a:t>DRE School until he or she has demonstrated proficiency in administering and interpreting the:</a:t>
            </a:r>
          </a:p>
          <a:p>
            <a:pPr marL="664546" lvl="1" indent="-181240">
              <a:buFont typeface="Courier New" panose="02070309020205020404" pitchFamily="49" charset="0"/>
              <a:buChar char="o"/>
            </a:pPr>
            <a:r>
              <a:rPr lang="en-US" sz="1200" dirty="0"/>
              <a:t>Horizontal Gaze Nystagmus Test</a:t>
            </a:r>
          </a:p>
          <a:p>
            <a:pPr marL="664546" lvl="1" indent="-181240">
              <a:buFont typeface="Courier New" panose="02070309020205020404" pitchFamily="49" charset="0"/>
              <a:buChar char="o"/>
            </a:pPr>
            <a:r>
              <a:rPr lang="en-US" sz="1200" dirty="0"/>
              <a:t>Walk and Turn Test</a:t>
            </a:r>
          </a:p>
          <a:p>
            <a:pPr marL="664546" lvl="1" indent="-181240">
              <a:buFont typeface="Courier New" panose="02070309020205020404" pitchFamily="49" charset="0"/>
              <a:buChar char="o"/>
            </a:pPr>
            <a:r>
              <a:rPr lang="en-US" sz="1200" dirty="0"/>
              <a:t>One Leg Stand Test</a:t>
            </a:r>
          </a:p>
          <a:p>
            <a:pPr marL="207346" lvl="0" indent="-181240">
              <a:buFont typeface="Arial" panose="020B0604020202020204" pitchFamily="34" charset="0"/>
              <a:buChar char="•"/>
            </a:pPr>
            <a:r>
              <a:rPr lang="en-US" sz="1200" dirty="0"/>
              <a:t>You must explicitly test the candidate to verify proficiency by having the candidate demonstrate exactly how he or she administers each of these three tests</a:t>
            </a:r>
          </a:p>
          <a:p>
            <a:pPr marL="26106" lvl="0" indent="0">
              <a:buFont typeface="Arial" panose="020B0604020202020204" pitchFamily="34" charset="0"/>
              <a:buNone/>
            </a:pPr>
            <a:endParaRPr lang="en-US" sz="1200" dirty="0"/>
          </a:p>
          <a:p>
            <a:pPr marL="254706" lvl="0" indent="-228600">
              <a:buFont typeface="Arial" panose="020B0604020202020204" pitchFamily="34" charset="0"/>
              <a:buChar char="•"/>
            </a:pPr>
            <a:r>
              <a:rPr lang="en-US" sz="1200" dirty="0"/>
              <a:t>The candidate must also be able to articulate the validated clues of impairment</a:t>
            </a:r>
          </a:p>
          <a:p>
            <a:pPr lvl="0"/>
            <a:endParaRPr lang="en-US" sz="1200" dirty="0"/>
          </a:p>
          <a:p>
            <a:pPr marL="181240" indent="-181240">
              <a:buFont typeface="Arial" panose="020B0604020202020204" pitchFamily="34" charset="0"/>
              <a:buChar char="•"/>
            </a:pPr>
            <a:r>
              <a:rPr lang="en-US" sz="1200" dirty="0"/>
              <a:t>Sign the second line only if you are confident the candidate is in fact proficient with the SFSTs </a:t>
            </a:r>
          </a:p>
          <a:p>
            <a:endParaRPr lang="en-US" sz="1200" dirty="0"/>
          </a:p>
          <a:p>
            <a:r>
              <a:rPr lang="en-US" sz="1200" dirty="0"/>
              <a:t>Line #3 DRE School</a:t>
            </a:r>
          </a:p>
          <a:p>
            <a:pPr marL="181240" indent="-181240">
              <a:buFont typeface="Arial" panose="020B0604020202020204" pitchFamily="34" charset="0"/>
              <a:buChar char="•"/>
            </a:pPr>
            <a:r>
              <a:rPr lang="en-US" sz="1200" dirty="0"/>
              <a:t>You will sign the third line only if the candidate has attended </a:t>
            </a:r>
            <a:r>
              <a:rPr lang="en-US" sz="1200" u="sng" dirty="0"/>
              <a:t>all</a:t>
            </a:r>
            <a:r>
              <a:rPr lang="en-US" sz="1200" dirty="0"/>
              <a:t> sessions of the </a:t>
            </a:r>
            <a:r>
              <a:rPr lang="en-US" sz="1200" dirty="0" smtClean="0"/>
              <a:t>7-Day </a:t>
            </a:r>
            <a:r>
              <a:rPr lang="en-US" sz="1200" dirty="0"/>
              <a:t>DRE School or </a:t>
            </a:r>
            <a:r>
              <a:rPr lang="en-US" sz="1200" u="sng" dirty="0"/>
              <a:t>all</a:t>
            </a:r>
            <a:r>
              <a:rPr lang="en-US" sz="1200" dirty="0"/>
              <a:t> sessions of some other school that has been explicitly recognized by IACP as equivalent to the DRE School</a:t>
            </a:r>
          </a:p>
          <a:p>
            <a:pPr marL="181240" indent="-181240">
              <a:buFont typeface="Arial" panose="020B0604020202020204" pitchFamily="34" charset="0"/>
              <a:buChar char="•"/>
            </a:pPr>
            <a:r>
              <a:rPr lang="en-US" sz="1200" dirty="0"/>
              <a:t>If a candidate has been enrolled in a school but for whatever reason missed a portion of it, you cannot sign the third line until the candidate makes up the missed portions  </a:t>
            </a:r>
            <a:r>
              <a:rPr lang="en-US" sz="1200" b="1" i="1" dirty="0"/>
              <a:t>Example: Court appearance, etc. </a:t>
            </a:r>
            <a:endParaRPr lang="en-US" sz="1200" dirty="0"/>
          </a:p>
          <a:p>
            <a:endParaRPr lang="en-US" sz="1200" b="1" i="1" dirty="0"/>
          </a:p>
          <a:p>
            <a:r>
              <a:rPr lang="en-US" sz="1200" b="1" i="1" dirty="0"/>
              <a:t>Note: The missed portion can be made up through remedial classes conducted after normal hours of the school.  Note: Your signature on the third line does not signify the candidate has </a:t>
            </a:r>
            <a:r>
              <a:rPr lang="en-US" sz="1200" b="1" i="1" u="sng" dirty="0"/>
              <a:t>passed</a:t>
            </a:r>
            <a:r>
              <a:rPr lang="en-US" sz="1200" b="1" i="1" dirty="0"/>
              <a:t> the DRE School, but simply attests he or she has attended the entire school.</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34</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010245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Line #4: Final Exam</a:t>
            </a:r>
          </a:p>
          <a:p>
            <a:pPr marL="181240" indent="-181240">
              <a:buFont typeface="Arial" panose="020B0604020202020204" pitchFamily="34" charset="0"/>
              <a:buChar char="•"/>
            </a:pPr>
            <a:r>
              <a:rPr lang="en-US" sz="1200" dirty="0"/>
              <a:t>Your signature on the fourth line verifies the candidate has passed the DRE School final exam</a:t>
            </a:r>
          </a:p>
          <a:p>
            <a:pPr marL="181240" indent="-181240">
              <a:buFont typeface="Arial" panose="020B0604020202020204" pitchFamily="34" charset="0"/>
              <a:buChar char="•"/>
            </a:pPr>
            <a:r>
              <a:rPr lang="en-US" sz="1200" dirty="0"/>
              <a:t>If the candidate attempts the exam and fails, the IACP International Standards allow the candidate one more try</a:t>
            </a:r>
          </a:p>
          <a:p>
            <a:endParaRPr lang="en-US" sz="1200" b="1" i="1" dirty="0"/>
          </a:p>
          <a:p>
            <a:r>
              <a:rPr lang="en-US" sz="1200" b="1" i="1" dirty="0"/>
              <a:t>Point out to pass the candidate must take the IACP-approved 100-question final examination and achieve a grade of 80% or better.</a:t>
            </a:r>
            <a:endParaRPr lang="en-US" sz="1200" dirty="0"/>
          </a:p>
          <a:p>
            <a:endParaRPr lang="en-US" sz="1200" b="1" i="1" dirty="0"/>
          </a:p>
          <a:p>
            <a:r>
              <a:rPr lang="en-US" sz="1200" b="1" i="1" dirty="0"/>
              <a:t>The second attempt must also involve an IACP-approved 100-question exam. (Form B)</a:t>
            </a:r>
            <a:endParaRPr lang="en-US" sz="1200" dirty="0"/>
          </a:p>
          <a:p>
            <a:pPr marL="181240" indent="-181240">
              <a:buFont typeface="Arial" panose="020B0604020202020204" pitchFamily="34" charset="0"/>
              <a:buChar char="•"/>
            </a:pPr>
            <a:r>
              <a:rPr lang="en-US" sz="1200" dirty="0"/>
              <a:t>The exam cannot be taken any sooner than two weeks following the first attempt and it must be taken within four weeks of the completion of the DRE School</a:t>
            </a:r>
          </a:p>
          <a:p>
            <a:pPr marL="181240" indent="-181240">
              <a:buFont typeface="Arial" panose="020B0604020202020204" pitchFamily="34" charset="0"/>
              <a:buChar char="•"/>
            </a:pPr>
            <a:r>
              <a:rPr lang="en-US" sz="1200" dirty="0"/>
              <a:t>If the candidate fails the second attempt, he or she will have to repeat the entire </a:t>
            </a:r>
            <a:r>
              <a:rPr lang="en-US" sz="1200" dirty="0" smtClean="0"/>
              <a:t>7-day </a:t>
            </a:r>
            <a:r>
              <a:rPr lang="en-US" sz="1200" dirty="0"/>
              <a:t>DRE School or drop out of the program</a:t>
            </a:r>
          </a:p>
          <a:p>
            <a:endParaRPr lang="en-US" sz="1200" dirty="0"/>
          </a:p>
          <a:p>
            <a:r>
              <a:rPr lang="en-US" sz="1200" dirty="0"/>
              <a:t>Lines #5 - 12 Evaluations</a:t>
            </a:r>
          </a:p>
          <a:p>
            <a:pPr marL="181240" indent="-181240">
              <a:buFont typeface="Arial" panose="020B0604020202020204" pitchFamily="34" charset="0"/>
              <a:buChar char="•"/>
            </a:pPr>
            <a:r>
              <a:rPr lang="en-US" sz="1200" dirty="0"/>
              <a:t>You will sign each line: </a:t>
            </a:r>
          </a:p>
          <a:p>
            <a:pPr marL="724959" lvl="1" indent="-241653">
              <a:buFont typeface="+mj-lt"/>
              <a:buAutoNum type="arabicParenR"/>
            </a:pPr>
            <a:r>
              <a:rPr lang="en-US" sz="1200" dirty="0"/>
              <a:t>every time a candidate participates in conducting an evaluation </a:t>
            </a:r>
            <a:r>
              <a:rPr lang="en-US" sz="1200" dirty="0" smtClean="0"/>
              <a:t>you </a:t>
            </a:r>
            <a:r>
              <a:rPr lang="en-US" sz="1200" b="1" u="sng" dirty="0"/>
              <a:t>personally have observed in its entirety</a:t>
            </a:r>
            <a:r>
              <a:rPr lang="en-US" sz="1200" dirty="0"/>
              <a:t>, and </a:t>
            </a:r>
          </a:p>
          <a:p>
            <a:pPr marL="724959" lvl="1" indent="-241653">
              <a:buFont typeface="+mj-lt"/>
              <a:buAutoNum type="arabicParenR"/>
            </a:pPr>
            <a:r>
              <a:rPr lang="en-US" sz="1200" dirty="0"/>
              <a:t>have approved the narrative</a:t>
            </a:r>
          </a:p>
          <a:p>
            <a:pPr marL="181240" indent="-181240">
              <a:buFont typeface="Arial" panose="020B0604020202020204" pitchFamily="34" charset="0"/>
              <a:buChar char="•"/>
            </a:pPr>
            <a:r>
              <a:rPr lang="en-US" sz="1200" dirty="0"/>
              <a:t>You will document the candidate’s performance on the Field Certification Instructor Observation Form for every evaluation you supervise and observe</a:t>
            </a:r>
          </a:p>
          <a:p>
            <a:endParaRPr lang="en-US" sz="1200" b="1" i="1" dirty="0"/>
          </a:p>
          <a:p>
            <a:r>
              <a:rPr lang="en-US" sz="1200" b="1" i="1" dirty="0"/>
              <a:t>Note: A Field Certification Instructor Observation Form is to be used with each evaluation. A form is provided in Session 30 of the </a:t>
            </a:r>
            <a:r>
              <a:rPr lang="en-US" sz="1200" b="1" i="1" dirty="0" smtClean="0"/>
              <a:t>7-Day </a:t>
            </a:r>
            <a:r>
              <a:rPr lang="en-US" sz="1200" b="1" i="1" dirty="0"/>
              <a:t>School. </a:t>
            </a:r>
            <a:endParaRPr lang="en-US" sz="1200" dirty="0"/>
          </a:p>
          <a:p>
            <a:endParaRPr lang="en-US" sz="1200" b="1" i="1" dirty="0"/>
          </a:p>
          <a:p>
            <a:r>
              <a:rPr lang="en-US" sz="1200" b="1" i="1" dirty="0"/>
              <a:t>Additional spaces for as many as 20 evaluations are provided on the back of the Progress Log Form.</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252920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t>Note: The same instructor should not sign off on 12 evaluations. (A minimum of two DRE Instructors shall observe certification evaluations in order to recommend a candidate for DRE certification.)  The International Standards for the </a:t>
            </a:r>
            <a:r>
              <a:rPr lang="en-US" sz="1200" b="0" i="0" dirty="0" smtClean="0"/>
              <a:t>DEC</a:t>
            </a:r>
            <a:r>
              <a:rPr lang="en-US" sz="1200" b="0" i="0" baseline="0" dirty="0" smtClean="0"/>
              <a:t> Program</a:t>
            </a:r>
            <a:r>
              <a:rPr lang="en-US" sz="1200" b="0" i="0" dirty="0" smtClean="0"/>
              <a:t> </a:t>
            </a:r>
            <a:r>
              <a:rPr lang="en-US" sz="1200" b="0" i="0" dirty="0"/>
              <a:t>establish this criteria.  Note: Some agencies require the candidate to conduct more than 12 evaluations before being certified as a DRE. </a:t>
            </a:r>
          </a:p>
          <a:p>
            <a:endParaRPr lang="en-US" sz="1200" dirty="0"/>
          </a:p>
          <a:p>
            <a:r>
              <a:rPr lang="en-US" sz="1200" dirty="0"/>
              <a:t>To receive credit for a certification evaluation, the evaluation must be </a:t>
            </a:r>
            <a:r>
              <a:rPr lang="en-US" sz="1200" u="sng" dirty="0"/>
              <a:t>observed in its entirety by you, the instructor</a:t>
            </a:r>
            <a:r>
              <a:rPr lang="en-US" sz="1200" dirty="0"/>
              <a:t>. You cannot sign for a partially observed evaluation. Signing off on an evaluation means you observed it from start to finish, reviewed the evaluation with the candidate, completed an observation form, concurred with the candidate’s opinion, and reviewed the candidate’s report. </a:t>
            </a:r>
          </a:p>
          <a:p>
            <a:endParaRPr lang="en-US" sz="1200" dirty="0"/>
          </a:p>
          <a:p>
            <a:r>
              <a:rPr lang="en-US" sz="1200" dirty="0" smtClean="0"/>
              <a:t>Lines </a:t>
            </a:r>
            <a:r>
              <a:rPr lang="en-US" sz="1200" dirty="0"/>
              <a:t>#17-18: Certification Knowledge Exam</a:t>
            </a:r>
          </a:p>
          <a:p>
            <a:pPr marL="181240" indent="-181240">
              <a:buFont typeface="Arial" panose="020B0604020202020204" pitchFamily="34" charset="0"/>
              <a:buChar char="•"/>
            </a:pPr>
            <a:r>
              <a:rPr lang="en-US" sz="1200" dirty="0"/>
              <a:t>The criteria for determining whether a candidate has passed the Certification Knowledge Examination was detailed earlier in this training</a:t>
            </a:r>
          </a:p>
          <a:p>
            <a:pPr marL="181240" indent="-181240">
              <a:buFont typeface="Arial" panose="020B0604020202020204" pitchFamily="34" charset="0"/>
              <a:buChar char="•"/>
            </a:pPr>
            <a:r>
              <a:rPr lang="en-US" sz="1200" dirty="0"/>
              <a:t>Sign this line only when the candidate has satisfactorily completed the exam, demonstrating a comprehensive understanding of the DRE process, procedures, and materials. The exam must be administered and reviewed by two instructors (refer</a:t>
            </a:r>
            <a:r>
              <a:rPr lang="en-US" sz="1200" baseline="0" dirty="0"/>
              <a:t> to International Standard 1.12)</a:t>
            </a:r>
            <a:endParaRPr lang="en-US" sz="1200" dirty="0"/>
          </a:p>
          <a:p>
            <a:endParaRPr lang="en-US" sz="1200" dirty="0"/>
          </a:p>
          <a:p>
            <a:r>
              <a:rPr lang="en-US" sz="1200" dirty="0"/>
              <a:t>Line #19: Curriculum Vitae</a:t>
            </a:r>
          </a:p>
          <a:p>
            <a:pPr marL="181240" indent="-181240">
              <a:buFont typeface="Arial" panose="020B0604020202020204" pitchFamily="34" charset="0"/>
              <a:buChar char="•"/>
            </a:pPr>
            <a:r>
              <a:rPr lang="en-US" sz="1200" dirty="0"/>
              <a:t>Reviewed and Approved</a:t>
            </a:r>
          </a:p>
          <a:p>
            <a:pPr marL="664546" lvl="1" indent="-181240">
              <a:buFont typeface="Courier New" panose="02070309020205020404" pitchFamily="49" charset="0"/>
              <a:buChar char="o"/>
            </a:pPr>
            <a:r>
              <a:rPr lang="en-US" sz="1200" dirty="0"/>
              <a:t>You will sign this line only after you have personally reviewed the candidate’s written Curriculum Vitae (C.V.)</a:t>
            </a:r>
          </a:p>
          <a:p>
            <a:pPr marL="664546" lvl="1" indent="-181240">
              <a:buFont typeface="Courier New" panose="02070309020205020404" pitchFamily="49" charset="0"/>
              <a:buChar char="o"/>
            </a:pPr>
            <a:r>
              <a:rPr lang="en-US" sz="1200" dirty="0"/>
              <a:t>Verify it contains information that actually describes his or her education, training, and experience of relevance to the </a:t>
            </a:r>
            <a:r>
              <a:rPr lang="en-US" sz="1200" dirty="0" smtClean="0"/>
              <a:t>DEC</a:t>
            </a:r>
            <a:r>
              <a:rPr lang="en-US" sz="1200" baseline="0" dirty="0" smtClean="0"/>
              <a:t> Program</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252920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886200"/>
            <a:ext cx="6583680" cy="5257800"/>
          </a:xfrm>
        </p:spPr>
        <p:txBody>
          <a:bodyPr/>
          <a:lstStyle/>
          <a:p>
            <a:r>
              <a:rPr lang="en-US" sz="1200" dirty="0"/>
              <a:t>Line #20: Completed Minimum Number of Evaluations</a:t>
            </a:r>
          </a:p>
          <a:p>
            <a:pPr marL="181240" indent="-181240">
              <a:buFont typeface="Arial" panose="020B0604020202020204" pitchFamily="34" charset="0"/>
              <a:buChar char="•"/>
            </a:pPr>
            <a:r>
              <a:rPr lang="en-US" sz="1200" dirty="0"/>
              <a:t>No candidate can be considered for certification until he or she has participated in at least 12 evaluations of persons suspected of drug impairment</a:t>
            </a:r>
          </a:p>
          <a:p>
            <a:pPr marL="181240" indent="-181240">
              <a:buFont typeface="Arial" panose="020B0604020202020204" pitchFamily="34" charset="0"/>
              <a:buChar char="•"/>
            </a:pPr>
            <a:endParaRPr lang="en-US" sz="1200" dirty="0"/>
          </a:p>
          <a:p>
            <a:r>
              <a:rPr lang="en-US" sz="1200" b="1" i="1" dirty="0"/>
              <a:t>However, an alcohol and/or</a:t>
            </a:r>
            <a:r>
              <a:rPr lang="en-US" sz="1200" b="1" i="1" baseline="0" dirty="0"/>
              <a:t> medical impairment evaluation can </a:t>
            </a:r>
            <a:r>
              <a:rPr lang="en-US" sz="1200" b="1" i="1" dirty="0"/>
              <a:t>count toward the 12 evaluations for Line #19. </a:t>
            </a:r>
            <a:endParaRPr lang="en-US" sz="1200" dirty="0"/>
          </a:p>
          <a:p>
            <a:pPr lvl="0"/>
            <a:endParaRPr lang="en-US" sz="1200" dirty="0"/>
          </a:p>
          <a:p>
            <a:pPr marL="181240" indent="-181240">
              <a:buFont typeface="Arial" panose="020B0604020202020204" pitchFamily="34" charset="0"/>
              <a:buChar char="•"/>
            </a:pPr>
            <a:r>
              <a:rPr lang="en-US" sz="1200" dirty="0"/>
              <a:t>No candidate can be considered for certification until he or she has participated in at least 12 evaluations of persons suspected of drug impairment</a:t>
            </a:r>
          </a:p>
          <a:p>
            <a:pPr marL="181240" indent="-181240">
              <a:buFont typeface="Arial" panose="020B0604020202020204" pitchFamily="34" charset="0"/>
              <a:buChar char="•"/>
            </a:pPr>
            <a:r>
              <a:rPr lang="en-US" sz="1200" dirty="0"/>
              <a:t>The candidate must have served as the evaluator in at least six evaluations</a:t>
            </a:r>
          </a:p>
          <a:p>
            <a:pPr marL="181240" indent="-181240">
              <a:buFont typeface="Arial" panose="020B0604020202020204" pitchFamily="34" charset="0"/>
              <a:buChar char="•"/>
            </a:pPr>
            <a:r>
              <a:rPr lang="en-US" sz="1200" dirty="0"/>
              <a:t>You must not sign line #19 unless both of those conditions have been met</a:t>
            </a:r>
          </a:p>
          <a:p>
            <a:pPr marL="181240" indent="-181240">
              <a:buFont typeface="Arial" panose="020B0604020202020204" pitchFamily="34" charset="0"/>
              <a:buChar char="•"/>
            </a:pPr>
            <a:r>
              <a:rPr lang="en-US" sz="1200" dirty="0"/>
              <a:t>Some agencies participating in the </a:t>
            </a:r>
            <a:r>
              <a:rPr lang="en-US" sz="1200" dirty="0" smtClean="0"/>
              <a:t>DEC</a:t>
            </a:r>
            <a:r>
              <a:rPr lang="en-US" sz="1200" baseline="0" dirty="0" smtClean="0"/>
              <a:t> Program</a:t>
            </a:r>
            <a:r>
              <a:rPr lang="en-US" sz="1200" dirty="0" smtClean="0"/>
              <a:t> </a:t>
            </a:r>
            <a:r>
              <a:rPr lang="en-US" sz="1200" dirty="0"/>
              <a:t>have adopted standards more stringent than IACP’s</a:t>
            </a:r>
          </a:p>
          <a:p>
            <a:endParaRPr lang="en-US" sz="1200" b="1" i="1" dirty="0"/>
          </a:p>
          <a:p>
            <a:r>
              <a:rPr lang="en-US" sz="1200" b="1" i="1" dirty="0"/>
              <a:t>NOTE: If the State has adopted more stringent standards, do not sign Line #19 until they have been met</a:t>
            </a:r>
            <a:r>
              <a:rPr lang="en-US" sz="1200" dirty="0"/>
              <a:t>.</a:t>
            </a:r>
          </a:p>
          <a:p>
            <a:pPr lvl="0"/>
            <a:endParaRPr lang="en-US" sz="1200" dirty="0"/>
          </a:p>
          <a:p>
            <a:pPr marL="181240" indent="-181240">
              <a:buFont typeface="Arial" panose="020B0604020202020204" pitchFamily="34" charset="0"/>
              <a:buChar char="•"/>
            </a:pPr>
            <a:r>
              <a:rPr lang="en-US" sz="1200" dirty="0"/>
              <a:t>When you sign Line #19, you are only attesting </a:t>
            </a:r>
            <a:r>
              <a:rPr lang="en-US" sz="1200" dirty="0" smtClean="0"/>
              <a:t>the </a:t>
            </a:r>
            <a:r>
              <a:rPr lang="en-US" sz="1200" dirty="0"/>
              <a:t>candidate has participated in the minimum number of evaluations required for certification</a:t>
            </a:r>
          </a:p>
          <a:p>
            <a:endParaRPr lang="en-US" sz="1200" dirty="0"/>
          </a:p>
          <a:p>
            <a:r>
              <a:rPr lang="en-US" sz="1200" dirty="0"/>
              <a:t>Line #21: Identify Minimum Drug Categories</a:t>
            </a:r>
          </a:p>
          <a:p>
            <a:pPr marL="181240" indent="-181240">
              <a:buFont typeface="Arial" panose="020B0604020202020204" pitchFamily="34" charset="0"/>
              <a:buChar char="•"/>
            </a:pPr>
            <a:r>
              <a:rPr lang="en-US" sz="1200" dirty="0"/>
              <a:t>A candidate cannot be considered for certification until he or she has identified the effects of at least three different drug categories</a:t>
            </a:r>
          </a:p>
          <a:p>
            <a:pPr marL="181240" indent="-181240">
              <a:buFont typeface="Arial" panose="020B0604020202020204" pitchFamily="34" charset="0"/>
              <a:buChar char="•"/>
            </a:pPr>
            <a:r>
              <a:rPr lang="en-US" sz="1200" dirty="0"/>
              <a:t>Alcohol does not count as one of the categories and cannot be considered toward a signature on Line #20</a:t>
            </a:r>
          </a:p>
          <a:p>
            <a:pPr marL="181240" indent="-181240">
              <a:buFont typeface="Arial" panose="020B0604020202020204" pitchFamily="34" charset="0"/>
              <a:buChar char="•"/>
            </a:pPr>
            <a:r>
              <a:rPr lang="en-US" sz="1200" dirty="0"/>
              <a:t>The candidate actually has to identify the category, not the drug</a:t>
            </a:r>
          </a:p>
          <a:p>
            <a:endParaRPr lang="en-US" sz="1200" b="1" i="1" dirty="0"/>
          </a:p>
          <a:p>
            <a:r>
              <a:rPr lang="en-US" sz="1200" b="1" i="1" dirty="0"/>
              <a:t>A subject’s refusal to submit to the chemical test does not count towards this requirement.  (Refer</a:t>
            </a:r>
            <a:r>
              <a:rPr lang="en-US" sz="1200" b="1" i="1" baseline="0" dirty="0"/>
              <a:t> to International Standard 1.11)</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719993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826764"/>
            <a:ext cx="6583680" cy="5241036"/>
          </a:xfrm>
        </p:spPr>
        <p:txBody>
          <a:bodyPr/>
          <a:lstStyle/>
          <a:p>
            <a:r>
              <a:rPr lang="en-US" dirty="0"/>
              <a:t>Line #22 Rolling Log Review </a:t>
            </a:r>
          </a:p>
          <a:p>
            <a:pPr marL="181240" indent="-181240">
              <a:buFont typeface="Arial" panose="020B0604020202020204" pitchFamily="34" charset="0"/>
              <a:buChar char="•"/>
            </a:pPr>
            <a:r>
              <a:rPr lang="en-US" dirty="0"/>
              <a:t>Review the Rolling Log of each candidate you supervise at every certification session</a:t>
            </a:r>
          </a:p>
          <a:p>
            <a:pPr marL="181240" indent="-181240">
              <a:buFont typeface="Arial" panose="020B0604020202020204" pitchFamily="34" charset="0"/>
              <a:buChar char="•"/>
            </a:pPr>
            <a:r>
              <a:rPr lang="en-US" dirty="0"/>
              <a:t>You should conduct a critical review of the Rolling Log when the candidate is very close to qualifying for certification. Verify the Log is up to date and complete, then sign Line #26</a:t>
            </a:r>
          </a:p>
          <a:p>
            <a:endParaRPr lang="en-US" dirty="0"/>
          </a:p>
          <a:p>
            <a:r>
              <a:rPr lang="en-US" dirty="0"/>
              <a:t>Line #23: Toxicology Consistent</a:t>
            </a:r>
          </a:p>
          <a:p>
            <a:pPr marL="181240" indent="-181240">
              <a:buFont typeface="Arial" panose="020B0604020202020204" pitchFamily="34" charset="0"/>
              <a:buChar char="•"/>
            </a:pPr>
            <a:r>
              <a:rPr lang="en-US" dirty="0"/>
              <a:t>Toxicological analysis must confirm the candidate’s opinion</a:t>
            </a:r>
          </a:p>
          <a:p>
            <a:pPr marL="181240" indent="-181240">
              <a:buFont typeface="Arial" panose="020B0604020202020204" pitchFamily="34" charset="0"/>
              <a:buChar char="•"/>
            </a:pPr>
            <a:r>
              <a:rPr lang="en-US" dirty="0"/>
              <a:t>No candidate can be considered to have achieved “consistent toxicology” with less than 75% confirmation. The following rules apply:</a:t>
            </a:r>
          </a:p>
          <a:p>
            <a:pPr marL="664546" lvl="1" indent="-181240">
              <a:buFont typeface="Courier New" panose="02070309020205020404" pitchFamily="49" charset="0"/>
              <a:buChar char="o"/>
            </a:pPr>
            <a:r>
              <a:rPr lang="en-US" dirty="0"/>
              <a:t>The candidate must submit appropriate</a:t>
            </a:r>
            <a:r>
              <a:rPr lang="en-US" baseline="0" dirty="0"/>
              <a:t> biological samples supported by forensic testing </a:t>
            </a:r>
            <a:r>
              <a:rPr lang="en-US" dirty="0"/>
              <a:t>for at least nine of the subjects he or she has examined (International Standard 1.11)</a:t>
            </a:r>
          </a:p>
          <a:p>
            <a:pPr marL="664546" lvl="1" indent="-181240">
              <a:buFont typeface="Courier New" panose="02070309020205020404" pitchFamily="49" charset="0"/>
              <a:buChar char="o"/>
            </a:pPr>
            <a:r>
              <a:rPr lang="en-US" dirty="0"/>
              <a:t>A “confirmation” means the testing procedure found evidence the subject used a drug belonging to at least one of the identified categories</a:t>
            </a:r>
          </a:p>
          <a:p>
            <a:pPr marL="664546" lvl="1" indent="-181240">
              <a:buFont typeface="Courier New" panose="02070309020205020404" pitchFamily="49" charset="0"/>
              <a:buChar char="o"/>
            </a:pPr>
            <a:r>
              <a:rPr lang="en-US" dirty="0"/>
              <a:t>If the candidate concludes three drug categories are involved, the toxicology will be considered consistent only if two categories are confirmed</a:t>
            </a:r>
          </a:p>
          <a:p>
            <a:pPr marL="26106" lvl="0" indent="0">
              <a:buFont typeface="Courier New" panose="02070309020205020404" pitchFamily="49" charset="0"/>
              <a:buNone/>
            </a:pPr>
            <a:endParaRPr lang="en-US" dirty="0"/>
          </a:p>
          <a:p>
            <a:pPr marL="26106" lvl="0" indent="0">
              <a:buFont typeface="Courier New" panose="02070309020205020404" pitchFamily="49" charset="0"/>
              <a:buNone/>
            </a:pPr>
            <a:r>
              <a:rPr lang="en-US" dirty="0"/>
              <a:t>Recommendations</a:t>
            </a:r>
            <a:r>
              <a:rPr lang="en-US" baseline="0" dirty="0"/>
              <a:t> for Certification Signatures</a:t>
            </a:r>
          </a:p>
          <a:p>
            <a:pPr marL="26106" lvl="0" indent="0">
              <a:buFont typeface="Courier New" panose="02070309020205020404" pitchFamily="49" charset="0"/>
              <a:buNone/>
            </a:pPr>
            <a:endParaRPr lang="en-US" baseline="0" dirty="0"/>
          </a:p>
          <a:p>
            <a:pPr marL="26106" lvl="0" indent="0">
              <a:buFont typeface="Courier New" panose="02070309020205020404" pitchFamily="49" charset="0"/>
              <a:buNone/>
            </a:pPr>
            <a:r>
              <a:rPr lang="en-US" baseline="0" dirty="0"/>
              <a:t>When the candidate DRE has satisfactorily completed all requirements of the classroom and field certification portions of training, at least two certified DRE instructors who have observed the candidate during the field certification process will verify </a:t>
            </a:r>
            <a:r>
              <a:rPr lang="en-US" baseline="0" dirty="0" smtClean="0"/>
              <a:t>the </a:t>
            </a:r>
            <a:r>
              <a:rPr lang="en-US" baseline="0" dirty="0"/>
              <a:t>candidate meets all requirements for certification as a DRE.  (Refer to International Standard 1.15)</a:t>
            </a:r>
          </a:p>
          <a:p>
            <a:pPr marL="26106" lvl="0" indent="0">
              <a:buFont typeface="Courier New" panose="02070309020205020404" pitchFamily="49" charset="0"/>
              <a:buNone/>
            </a:pPr>
            <a:endParaRPr lang="en-US" baseline="0" dirty="0"/>
          </a:p>
          <a:p>
            <a:pPr marL="26106" lvl="0" indent="0">
              <a:buFont typeface="Courier New" panose="02070309020205020404" pitchFamily="49" charset="0"/>
              <a:buNone/>
            </a:pPr>
            <a:r>
              <a:rPr lang="en-US" baseline="0" dirty="0"/>
              <a:t>Final Certification Signatures</a:t>
            </a:r>
          </a:p>
          <a:p>
            <a:pPr marL="26106" lvl="0" indent="0">
              <a:buFont typeface="Courier New" panose="02070309020205020404" pitchFamily="49" charset="0"/>
              <a:buNone/>
            </a:pPr>
            <a:endParaRPr lang="en-US" baseline="0" dirty="0"/>
          </a:p>
          <a:p>
            <a:pPr marL="26106" lvl="0" indent="0">
              <a:buFont typeface="Courier New" panose="02070309020205020404" pitchFamily="49" charset="0"/>
              <a:buNone/>
            </a:pPr>
            <a:r>
              <a:rPr lang="en-US" baseline="0" dirty="0"/>
              <a:t>Following completion of the certification requirements, copies of all relevant documents required – including test results, evaluation logs, and drug evaluation report – shall be forwarded to the agency coordinator (if applicable) who shall forward all documents to the DRE State Coordinator.  The DRE State Coordinator will then sign off on the Certification Log and forward a copy to the IACP who will then credential and register each applicant as a certified DRE.  (Refer to International Standard 1.16</a:t>
            </a:r>
            <a:r>
              <a:rPr lang="en-US" baseline="0" dirty="0" smtClean="0"/>
              <a:t>)</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4207639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Review of the DRE Certification Standards</a:t>
            </a:r>
            <a:endParaRPr lang="en-US" sz="1200" dirty="0"/>
          </a:p>
          <a:p>
            <a:pPr marL="181240" indent="-181240">
              <a:buFont typeface="Arial" panose="020B0604020202020204" pitchFamily="34" charset="0"/>
              <a:buChar char="•"/>
            </a:pPr>
            <a:r>
              <a:rPr lang="en-US" sz="1200" dirty="0"/>
              <a:t>Line #1: </a:t>
            </a:r>
            <a:r>
              <a:rPr lang="en-US" sz="1200" dirty="0" smtClean="0"/>
              <a:t>Pre-School</a:t>
            </a:r>
            <a:endParaRPr lang="en-US" sz="1200" dirty="0"/>
          </a:p>
          <a:p>
            <a:pPr marL="181240" indent="-181240">
              <a:buFont typeface="Arial" panose="020B0604020202020204" pitchFamily="34" charset="0"/>
              <a:buChar char="•"/>
            </a:pPr>
            <a:r>
              <a:rPr lang="en-US" sz="1200" dirty="0"/>
              <a:t>Line #2: SFST Proficiency</a:t>
            </a:r>
          </a:p>
          <a:p>
            <a:pPr marL="181240" indent="-181240">
              <a:buFont typeface="Arial" panose="020B0604020202020204" pitchFamily="34" charset="0"/>
              <a:buChar char="•"/>
            </a:pPr>
            <a:r>
              <a:rPr lang="en-US" sz="1200" dirty="0"/>
              <a:t>Line #3: DRE School</a:t>
            </a:r>
          </a:p>
          <a:p>
            <a:pPr marL="181240" indent="-181240">
              <a:buFont typeface="Arial" panose="020B0604020202020204" pitchFamily="34" charset="0"/>
              <a:buChar char="•"/>
            </a:pPr>
            <a:r>
              <a:rPr lang="en-US" sz="1200" dirty="0"/>
              <a:t>Line #4: DRE School Final Exam</a:t>
            </a:r>
          </a:p>
          <a:p>
            <a:pPr marL="181240" indent="-181240">
              <a:buFont typeface="Arial" panose="020B0604020202020204" pitchFamily="34" charset="0"/>
              <a:buChar char="•"/>
            </a:pPr>
            <a:r>
              <a:rPr lang="en-US" sz="1200" dirty="0"/>
              <a:t>Lines #5-16: Evaluations</a:t>
            </a:r>
          </a:p>
          <a:p>
            <a:pPr marL="181240" indent="-181240">
              <a:buFont typeface="Arial" panose="020B0604020202020204" pitchFamily="34" charset="0"/>
              <a:buChar char="•"/>
            </a:pPr>
            <a:r>
              <a:rPr lang="en-US" sz="1200" dirty="0"/>
              <a:t>Line #17-18: Certification Knowledge Exam (two</a:t>
            </a:r>
            <a:r>
              <a:rPr lang="en-US" sz="1200" baseline="0" dirty="0"/>
              <a:t> instructor signatures)</a:t>
            </a:r>
            <a:endParaRPr lang="en-US" sz="1200" dirty="0"/>
          </a:p>
          <a:p>
            <a:pPr marL="181240" indent="-181240">
              <a:buFont typeface="Arial" panose="020B0604020202020204" pitchFamily="34" charset="0"/>
              <a:buChar char="•"/>
            </a:pPr>
            <a:r>
              <a:rPr lang="en-US" sz="1200" dirty="0"/>
              <a:t>Line #19: Curriculum Vitae Reviewed and Approved</a:t>
            </a:r>
          </a:p>
          <a:p>
            <a:pPr marL="181240" indent="-181240">
              <a:buFont typeface="Arial" panose="020B0604020202020204" pitchFamily="34" charset="0"/>
              <a:buChar char="•"/>
            </a:pPr>
            <a:r>
              <a:rPr lang="en-US" sz="1200" dirty="0"/>
              <a:t>Line #20: Completed Minimum Number of Evaluations</a:t>
            </a:r>
          </a:p>
          <a:p>
            <a:pPr marL="181240" indent="-181240">
              <a:buFont typeface="Arial" panose="020B0604020202020204" pitchFamily="34" charset="0"/>
              <a:buChar char="•"/>
            </a:pPr>
            <a:r>
              <a:rPr lang="en-US" sz="1200" dirty="0"/>
              <a:t>Line #21: Identify Minimum Drug Categories  </a:t>
            </a:r>
          </a:p>
          <a:p>
            <a:pPr marL="181240" indent="-181240">
              <a:buFont typeface="Arial" panose="020B0604020202020204" pitchFamily="34" charset="0"/>
              <a:buChar char="•"/>
            </a:pPr>
            <a:r>
              <a:rPr lang="en-US" sz="1200" dirty="0"/>
              <a:t>Line #22: Rolling Log Reviewed</a:t>
            </a:r>
          </a:p>
          <a:p>
            <a:pPr marL="181240" indent="-181240">
              <a:buFont typeface="Arial" panose="020B0604020202020204" pitchFamily="34" charset="0"/>
              <a:buChar char="•"/>
            </a:pPr>
            <a:r>
              <a:rPr lang="en-US" sz="1200" dirty="0"/>
              <a:t>Line #23: Toxicology Consistent </a:t>
            </a:r>
          </a:p>
          <a:p>
            <a:endParaRPr lang="en-US" sz="1200" b="1" dirty="0"/>
          </a:p>
          <a:p>
            <a:r>
              <a:rPr lang="en-US" sz="1200" b="1" dirty="0"/>
              <a:t>DRE National Tracking System</a:t>
            </a:r>
            <a:endParaRPr lang="en-US" sz="1200" dirty="0"/>
          </a:p>
          <a:p>
            <a:endParaRPr lang="en-US" sz="1200" dirty="0"/>
          </a:p>
          <a:p>
            <a:r>
              <a:rPr lang="en-US" sz="1200" dirty="0"/>
              <a:t>Either during the certification process or immediately after certification, the DRE shall be entered into the DRE National Tracking System and/or a local State database. The DRE National Tracking System is a database that records all evaluations completed by certified DREs. The DRE National Tracking System can be accessed at </a:t>
            </a:r>
            <a:r>
              <a:rPr lang="en-US" sz="1200" u="sng" dirty="0">
                <a:hlinkClick r:id="rId3"/>
              </a:rPr>
              <a:t>https://dredata.nhtsa.gov</a:t>
            </a:r>
            <a:r>
              <a:rPr lang="en-US" sz="1200" dirty="0"/>
              <a:t> </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9421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936492"/>
            <a:ext cx="6400800" cy="5088636"/>
          </a:xfrm>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effectLst/>
              </a:rPr>
              <a:t>Describe the requirements needed to qualify for DRE certification</a:t>
            </a:r>
          </a:p>
          <a:p>
            <a:pPr marL="181240" indent="-181240">
              <a:buFont typeface="Arial" panose="020B0604020202020204" pitchFamily="34" charset="0"/>
              <a:buChar char="•"/>
            </a:pPr>
            <a:r>
              <a:rPr lang="en-US" sz="1200" dirty="0">
                <a:effectLst/>
              </a:rPr>
              <a:t>Describe and apply procedures and techniques for delivering the final phases of DRE training</a:t>
            </a:r>
          </a:p>
          <a:p>
            <a:pPr marL="181240" indent="-181240">
              <a:buFont typeface="Arial" panose="020B0604020202020204" pitchFamily="34" charset="0"/>
              <a:buChar char="•"/>
            </a:pPr>
            <a:r>
              <a:rPr lang="en-US" sz="1200" dirty="0">
                <a:effectLst/>
              </a:rPr>
              <a:t>Describe proper procedures for meeting certification requirements</a:t>
            </a:r>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effectLst/>
            </a:endParaRP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Review of the DRE Recertification Standards</a:t>
            </a:r>
            <a:endParaRPr lang="en-US" sz="1200" dirty="0"/>
          </a:p>
          <a:p>
            <a:endParaRPr lang="en-US" sz="1200" b="0" dirty="0"/>
          </a:p>
          <a:p>
            <a:pPr marL="171450" indent="-171450">
              <a:buFont typeface="Arial" panose="020B0604020202020204" pitchFamily="34" charset="0"/>
              <a:buChar char="•"/>
            </a:pPr>
            <a:r>
              <a:rPr lang="en-US" sz="1200" b="0" dirty="0"/>
              <a:t>One of the</a:t>
            </a:r>
            <a:r>
              <a:rPr lang="en-US" sz="1200" b="0" baseline="0" dirty="0"/>
              <a:t> important roles of a DRE instructor is to ensure </a:t>
            </a:r>
            <a:r>
              <a:rPr lang="en-US" sz="1200" b="0" baseline="0" dirty="0" smtClean="0"/>
              <a:t>DREs </a:t>
            </a:r>
            <a:r>
              <a:rPr lang="en-US" sz="1200" b="0" baseline="0" dirty="0"/>
              <a:t>complete recertification requirements as set forth in the International Standards for the DEC Program or your local State standards.  </a:t>
            </a:r>
          </a:p>
          <a:p>
            <a:pPr marL="0" indent="0">
              <a:buFont typeface="Arial" panose="020B0604020202020204" pitchFamily="34" charset="0"/>
              <a:buNone/>
            </a:pPr>
            <a:endParaRPr lang="en-US" sz="1200" b="0" baseline="0" dirty="0"/>
          </a:p>
          <a:p>
            <a:pPr marL="0" indent="0">
              <a:buFont typeface="Arial" panose="020B0604020202020204" pitchFamily="34" charset="0"/>
              <a:buNone/>
            </a:pPr>
            <a:r>
              <a:rPr lang="en-US" sz="1200" b="1" i="1" baseline="0" dirty="0"/>
              <a:t>Local State DRE standards cannot be </a:t>
            </a:r>
            <a:r>
              <a:rPr lang="en-US" sz="1200" b="1" i="1" u="sng" baseline="0" dirty="0"/>
              <a:t>less</a:t>
            </a:r>
            <a:r>
              <a:rPr lang="en-US" sz="1200" b="1" i="1" baseline="0" dirty="0"/>
              <a:t> stringent than the International Standards for the DEC Program.</a:t>
            </a:r>
          </a:p>
          <a:p>
            <a:pPr marL="171450" indent="-171450">
              <a:buFont typeface="Arial" panose="020B0604020202020204" pitchFamily="34" charset="0"/>
              <a:buChar char="•"/>
            </a:pPr>
            <a:endParaRPr lang="en-US" sz="1200" b="0" baseline="0" dirty="0"/>
          </a:p>
          <a:p>
            <a:pPr marL="171450" indent="-171450">
              <a:buFont typeface="Arial" panose="020B0604020202020204" pitchFamily="34" charset="0"/>
              <a:buChar char="•"/>
            </a:pPr>
            <a:r>
              <a:rPr lang="en-US" sz="1200" b="0" dirty="0"/>
              <a:t>DREs are certified by the State for two years and must complete the following requirements to recertify: </a:t>
            </a:r>
          </a:p>
          <a:p>
            <a:pPr marL="685800" lvl="1" indent="-228600">
              <a:buFont typeface="+mj-lt"/>
              <a:buAutoNum type="arabicPeriod"/>
            </a:pPr>
            <a:r>
              <a:rPr lang="en-US" sz="1200" b="0" dirty="0"/>
              <a:t>Perform</a:t>
            </a:r>
            <a:r>
              <a:rPr lang="en-US" sz="1200" b="0" baseline="0" dirty="0"/>
              <a:t> four acceptable evaluations since the date of last certification, all of which shall be reviewed and approved by a certified DRE instructor and </a:t>
            </a:r>
            <a:r>
              <a:rPr lang="en-US" sz="1200" b="0" u="sng" baseline="0" dirty="0"/>
              <a:t>one of which shall be witnessed by a certified DRE instructor</a:t>
            </a:r>
            <a:r>
              <a:rPr lang="en-US" sz="1200" b="0" baseline="0" dirty="0"/>
              <a:t>.  These evaluations may be performed on subjects suspected of drug and/or alcohol impairment or during classroom simulations; and</a:t>
            </a:r>
          </a:p>
          <a:p>
            <a:pPr marL="685800" lvl="1" indent="-228600">
              <a:buFont typeface="+mj-lt"/>
              <a:buAutoNum type="arabicPeriod"/>
            </a:pPr>
            <a:r>
              <a:rPr lang="en-US" sz="1200" b="0" baseline="0" dirty="0"/>
              <a:t>Complete a minimum of eight hours of DEC Program State-approved recertification training since the date of the DRE’s most recent certification, which may alternatively be presented in two session of no less than four hours each and which shall be consistent with any IACP standards for such training; and</a:t>
            </a:r>
          </a:p>
          <a:p>
            <a:pPr marL="685800" lvl="1" indent="-228600">
              <a:buFont typeface="+mj-lt"/>
              <a:buAutoNum type="arabicPeriod"/>
            </a:pPr>
            <a:r>
              <a:rPr lang="en-US" sz="1200" b="0" baseline="0" dirty="0"/>
              <a:t>Present an updated curriculum vitae and evaluation Rolling Log to the appropriate coordinator (or his designee) for review</a:t>
            </a:r>
            <a:endParaRPr lang="en-US" sz="1200" b="0" dirty="0"/>
          </a:p>
          <a:p>
            <a:endParaRPr lang="en-US" sz="1200" b="1" dirty="0"/>
          </a:p>
          <a:p>
            <a:pPr lvl="0"/>
            <a:r>
              <a:rPr lang="en-US" sz="1200" dirty="0" smtClean="0"/>
              <a:t>___________________________________________________________________________________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014438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regarding the certification process. Point out the IACP International Standards for the </a:t>
            </a:r>
            <a:r>
              <a:rPr lang="en-US" sz="1200" b="1" i="1" dirty="0" smtClean="0"/>
              <a:t>DEC</a:t>
            </a:r>
            <a:r>
              <a:rPr lang="en-US" sz="1200" b="1" i="1" baseline="0" dirty="0" smtClean="0"/>
              <a:t> Program </a:t>
            </a:r>
            <a:r>
              <a:rPr lang="en-US" sz="1200" b="1" i="1" dirty="0" smtClean="0"/>
              <a:t>are </a:t>
            </a:r>
            <a:r>
              <a:rPr lang="en-US" sz="1200" b="1" i="1" dirty="0"/>
              <a:t>in the Appendices in the Administrator Guide. </a:t>
            </a:r>
            <a:endParaRPr lang="en-US" sz="1200" dirty="0"/>
          </a:p>
          <a:p>
            <a:endParaRPr lang="en-US" sz="1200" b="1" i="1" dirty="0"/>
          </a:p>
          <a:p>
            <a:r>
              <a:rPr lang="en-US" sz="1200" b="1" i="1" dirty="0"/>
              <a:t>They are also available online at the IACP DRE section website: </a:t>
            </a:r>
            <a:r>
              <a:rPr lang="en-US" sz="1200" b="1" i="1" u="sng" dirty="0">
                <a:hlinkClick r:id="rId3"/>
              </a:rPr>
              <a:t>www.iacp.org/drug-recognition-expert-section</a:t>
            </a:r>
            <a:r>
              <a:rPr lang="en-US" sz="1200" b="1" i="1" dirty="0"/>
              <a:t> </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41</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effectLst/>
              </a:rPr>
              <a:t>Conduct simulated exercises to demonstrate procedures employed in the certification process</a:t>
            </a:r>
          </a:p>
          <a:p>
            <a:pPr marL="181240" indent="-181240">
              <a:buFont typeface="Arial" panose="020B0604020202020204" pitchFamily="34" charset="0"/>
              <a:buChar char="•"/>
            </a:pPr>
            <a:r>
              <a:rPr lang="en-US" sz="1200" dirty="0">
                <a:effectLst/>
              </a:rPr>
              <a:t>Evaluate and document DRE candidates’ progress during certification training</a:t>
            </a:r>
          </a:p>
          <a:p>
            <a:pPr marL="181240" indent="-181240">
              <a:buFont typeface="Arial" panose="020B0604020202020204" pitchFamily="34" charset="0"/>
              <a:buChar char="•"/>
            </a:pPr>
            <a:r>
              <a:rPr lang="en-US" sz="1200" dirty="0">
                <a:effectLst/>
              </a:rPr>
              <a:t>Identify DRE candidates’ learning deficiencies and take appropriate corrective action</a:t>
            </a:r>
          </a:p>
          <a:p>
            <a:pPr marL="181240" indent="-181240">
              <a:buFont typeface="Arial" panose="020B0604020202020204" pitchFamily="34" charset="0"/>
              <a:buChar char="•"/>
            </a:pPr>
            <a:r>
              <a:rPr lang="en-US" sz="1200" dirty="0"/>
              <a:t>Administer and evaluate the Certification Knowledge Examination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5</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CRITERIA</a:t>
            </a:r>
            <a:endParaRPr lang="en-US" sz="1200" cap="all" dirty="0"/>
          </a:p>
          <a:p>
            <a:endParaRPr lang="en-US" sz="1200" b="1" i="1" dirty="0"/>
          </a:p>
          <a:p>
            <a:r>
              <a:rPr lang="en-US" sz="1200" dirty="0"/>
              <a:t>There is no simple “passing grade” for the certification phase of training. Two important criteria determine whether you will recommend a candidate for certification as a DRE:</a:t>
            </a:r>
          </a:p>
          <a:p>
            <a:endParaRPr lang="en-US" sz="1200" dirty="0"/>
          </a:p>
          <a:p>
            <a:pPr marL="181240" indent="-181240">
              <a:buFont typeface="Arial" panose="020B0604020202020204" pitchFamily="34" charset="0"/>
              <a:buChar char="•"/>
            </a:pPr>
            <a:r>
              <a:rPr lang="en-US" sz="1200" dirty="0"/>
              <a:t>Are you satisfied the DRE candidate, working unsupervised, will properly conduct every step in the drug influence evaluation?</a:t>
            </a:r>
          </a:p>
          <a:p>
            <a:pPr marL="181240" indent="-181240">
              <a:buFont typeface="Arial" panose="020B0604020202020204" pitchFamily="34" charset="0"/>
              <a:buChar char="•"/>
            </a:pPr>
            <a:r>
              <a:rPr lang="en-US" sz="1200" dirty="0"/>
              <a:t>Are you satisfied the DRE candidate will logically and properly interpret the results from the evaluation and reach proper conclusions regarding</a:t>
            </a:r>
            <a:r>
              <a:rPr lang="en-US" sz="1200" baseline="0" dirty="0"/>
              <a:t> impairment</a:t>
            </a:r>
            <a:r>
              <a:rPr lang="en-US" sz="1200" dirty="0"/>
              <a:t>?</a:t>
            </a:r>
          </a:p>
          <a:p>
            <a:pPr lvl="0"/>
            <a:endParaRPr lang="en-US" sz="1200" dirty="0"/>
          </a:p>
          <a:p>
            <a:r>
              <a:rPr lang="en-US" sz="1200" dirty="0"/>
              <a:t>Unless you can definitely answer “YES” to both questions, you must withhold your endorsement of the DRE candidate for certification.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23854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There are several steps the DRE candidate must complete before you can decide whether or not to endorse him or her for certification.</a:t>
            </a:r>
          </a:p>
          <a:p>
            <a:endParaRPr lang="en-US" sz="1200" dirty="0"/>
          </a:p>
          <a:p>
            <a:pPr marL="181240" indent="-181240">
              <a:buFont typeface="Arial" panose="020B0604020202020204" pitchFamily="34" charset="0"/>
              <a:buChar char="•"/>
            </a:pPr>
            <a:r>
              <a:rPr lang="en-US" sz="1200" dirty="0"/>
              <a:t>The candidate must have participated in conducting at least 12 drug influence evaluations</a:t>
            </a:r>
          </a:p>
          <a:p>
            <a:pPr marL="181240" indent="-181240">
              <a:buFont typeface="Arial" panose="020B0604020202020204" pitchFamily="34" charset="0"/>
              <a:buChar char="•"/>
            </a:pPr>
            <a:r>
              <a:rPr lang="en-US" sz="1200" dirty="0"/>
              <a:t>The candidate must have observed subjects who, collectively, exhibited the signs of at least three of the seven drug categories</a:t>
            </a:r>
          </a:p>
          <a:p>
            <a:pPr marL="181240" indent="-181240">
              <a:buFont typeface="Arial" panose="020B0604020202020204" pitchFamily="34" charset="0"/>
              <a:buChar char="•"/>
            </a:pPr>
            <a:r>
              <a:rPr lang="en-US" sz="1200" dirty="0"/>
              <a:t>The candidate’s opinions must be corroborated by toxicological analysis: Urine or blood specimens must be obtained from at least nine subjects examined by the candidate and chemical analysis must confirm the participant’s opinion in at least 75% of the specimens</a:t>
            </a:r>
          </a:p>
          <a:p>
            <a:pPr marL="181240" indent="-181240">
              <a:buFont typeface="Arial" panose="020B0604020202020204" pitchFamily="34" charset="0"/>
              <a:buChar char="•"/>
            </a:pPr>
            <a:r>
              <a:rPr lang="en-US" sz="1200" dirty="0"/>
              <a:t>The candidate must personally have administered the </a:t>
            </a:r>
            <a:r>
              <a:rPr lang="en-US" sz="1200" u="sng" dirty="0"/>
              <a:t>entire</a:t>
            </a:r>
            <a:r>
              <a:rPr lang="en-US" sz="1200" dirty="0"/>
              <a:t> drug influence evaluation to at least six suspected impaired subjects</a:t>
            </a:r>
          </a:p>
          <a:p>
            <a:pPr marL="181240" indent="-181240">
              <a:buFont typeface="Arial" panose="020B0604020202020204" pitchFamily="34" charset="0"/>
              <a:buChar char="•"/>
            </a:pPr>
            <a:r>
              <a:rPr lang="en-US" sz="1200" dirty="0"/>
              <a:t>The candidate must have acceptably answered all questions on the Certification Knowledge Examination</a:t>
            </a:r>
          </a:p>
          <a:p>
            <a:endParaRPr lang="en-US" sz="1200" dirty="0"/>
          </a:p>
          <a:p>
            <a:r>
              <a:rPr lang="en-US" sz="1200" dirty="0"/>
              <a:t>KEEP IN MIND </a:t>
            </a:r>
            <a:r>
              <a:rPr lang="en-US" sz="1200" dirty="0" smtClean="0"/>
              <a:t>THESE </a:t>
            </a:r>
            <a:r>
              <a:rPr lang="en-US" sz="1200" dirty="0"/>
              <a:t>FIVE REQUIREMENTS ARE MILESTONES THAT PRECEDE CERTIFICATION:  THEY ARE NOT ALWAYS SUFFICIENT TO JUSTIFY CERTIFICATION.</a:t>
            </a:r>
          </a:p>
          <a:p>
            <a:pPr lvl="0"/>
            <a:endParaRPr lang="en-US" sz="1200" dirty="0"/>
          </a:p>
          <a:p>
            <a:pPr marL="181240" indent="-181240">
              <a:buFont typeface="Arial" panose="020B0604020202020204" pitchFamily="34" charset="0"/>
              <a:buChar char="•"/>
            </a:pPr>
            <a:r>
              <a:rPr lang="en-US" sz="1200" dirty="0"/>
              <a:t>Candidates may tell you </a:t>
            </a:r>
            <a:r>
              <a:rPr lang="en-US" sz="1200" dirty="0" smtClean="0"/>
              <a:t>they </a:t>
            </a:r>
            <a:r>
              <a:rPr lang="en-US" sz="1200" dirty="0"/>
              <a:t>have already conducted their 12 evaluations and have seen their three categories and may try to demand to be certified</a:t>
            </a:r>
          </a:p>
          <a:p>
            <a:pPr marL="181240" indent="-181240">
              <a:buFont typeface="Arial" panose="020B0604020202020204" pitchFamily="34" charset="0"/>
              <a:buChar char="•"/>
            </a:pPr>
            <a:r>
              <a:rPr lang="en-US" sz="1200" dirty="0"/>
              <a:t>You cannot endorse a candidate for certification until you are satisfied </a:t>
            </a:r>
            <a:r>
              <a:rPr lang="en-US" sz="1200" dirty="0" smtClean="0"/>
              <a:t>he </a:t>
            </a:r>
            <a:r>
              <a:rPr lang="en-US" sz="1200" dirty="0"/>
              <a:t>or she can administer the evaluation properly and interpret the results correctly</a:t>
            </a:r>
          </a:p>
          <a:p>
            <a:pPr marL="181240" indent="-181240">
              <a:buFont typeface="Arial" panose="020B0604020202020204" pitchFamily="34" charset="0"/>
              <a:buChar char="•"/>
            </a:pPr>
            <a:r>
              <a:rPr lang="en-US" sz="1200" dirty="0"/>
              <a:t>Candidates may need to conduct more than 12 evaluations before they are ready to be certified. Remember, the participant is not ready for certification unless YOU say he or she is ready</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1337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Team Assignments </a:t>
            </a:r>
            <a:endParaRPr lang="en-US" sz="1200" dirty="0"/>
          </a:p>
          <a:p>
            <a:endParaRPr lang="en-US" sz="1200" dirty="0"/>
          </a:p>
          <a:p>
            <a:r>
              <a:rPr lang="en-US" sz="1200" dirty="0"/>
              <a:t>No team should have more than four members and participants should not always work with the same partners. For example, Team #1 will evaluate the first available subject, Team #2 will evaluate the next subject, etc. ALL members of the team will receive credit for participating in the evaluation, HOWEVER ONLY THE“EVALUATOR” WILL RECEIVE CREDIT TOWARD THE SIX SUSPECTED DRUG-IMPAIRED EXAMINATIONS </a:t>
            </a:r>
            <a:r>
              <a:rPr lang="en-US" sz="1200" dirty="0" smtClean="0"/>
              <a:t>HE </a:t>
            </a:r>
            <a:r>
              <a:rPr lang="en-US" sz="1200" dirty="0"/>
              <a:t>OR SHE MUST PERSONALLY ADMINISTER. ONLY the EVALUATOR’S name will appear in the “Evaluator” block of the Drug Influence Evaluation Form. Each team member will INDEPENDENTLY form an opinion as to what category or categories of drugs causing the subject’s impairment. Each team member will INDEPENDENTLY write a narrative report on the evaluation.</a:t>
            </a:r>
          </a:p>
          <a:p>
            <a:endParaRPr lang="en-US" sz="1200" dirty="0"/>
          </a:p>
          <a:p>
            <a:r>
              <a:rPr lang="en-US" sz="1200" dirty="0"/>
              <a:t>Experience shows </a:t>
            </a:r>
            <a:r>
              <a:rPr lang="en-US" sz="1200" dirty="0" smtClean="0"/>
              <a:t>participants </a:t>
            </a:r>
            <a:r>
              <a:rPr lang="en-US" sz="1200" dirty="0"/>
              <a:t>will sometimes evaluate subjects who turn out not to be under the influence of drugs other than alcohol.</a:t>
            </a:r>
          </a:p>
          <a:p>
            <a:pPr marL="181240" indent="-181240">
              <a:buFont typeface="Arial" panose="020B0604020202020204" pitchFamily="34" charset="0"/>
              <a:buChar char="•"/>
            </a:pPr>
            <a:r>
              <a:rPr lang="en-US" sz="1200" dirty="0"/>
              <a:t>Some will be under the influence of alcohol only (mark “alcohol” on Face Sheet)</a:t>
            </a:r>
          </a:p>
          <a:p>
            <a:pPr marL="181240" indent="-181240">
              <a:buFont typeface="Arial" panose="020B0604020202020204" pitchFamily="34" charset="0"/>
              <a:buChar char="•"/>
            </a:pPr>
            <a:r>
              <a:rPr lang="en-US" sz="1200" dirty="0"/>
              <a:t>Others will be found to be medically impaired (mark “medical” on Face Sheet) </a:t>
            </a:r>
          </a:p>
          <a:p>
            <a:pPr marL="181240" indent="-181240">
              <a:buFont typeface="Arial" panose="020B0604020202020204" pitchFamily="34" charset="0"/>
              <a:buChar char="•"/>
            </a:pPr>
            <a:r>
              <a:rPr lang="en-US" sz="1200" dirty="0"/>
              <a:t>Some may be determined to be not impaired (mark “not impaired” on Face Sheet)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1337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840480"/>
            <a:ext cx="6400800" cy="5088636"/>
          </a:xfrm>
        </p:spPr>
        <p:txBody>
          <a:bodyPr/>
          <a:lstStyle/>
          <a:p>
            <a:r>
              <a:rPr lang="en-US" sz="1200" b="1" dirty="0"/>
              <a:t>Credit for Drug, Alcohol, Medical, or Not Impaired Evaluations</a:t>
            </a:r>
            <a:endParaRPr lang="en-US" sz="1200" dirty="0"/>
          </a:p>
          <a:p>
            <a:pPr lvl="0"/>
            <a:endParaRPr lang="en-US" sz="1200" dirty="0"/>
          </a:p>
          <a:p>
            <a:pPr marL="181240" indent="-181240">
              <a:buFont typeface="Arial" panose="020B0604020202020204" pitchFamily="34" charset="0"/>
              <a:buChar char="•"/>
            </a:pPr>
            <a:r>
              <a:rPr lang="en-US" sz="1200" dirty="0"/>
              <a:t>There must have been some reasonable grounds for suspecting </a:t>
            </a:r>
            <a:r>
              <a:rPr lang="en-US" sz="1200" u="sng" dirty="0"/>
              <a:t>drug</a:t>
            </a:r>
            <a:r>
              <a:rPr lang="en-US" sz="1200" dirty="0"/>
              <a:t> impairment,</a:t>
            </a:r>
            <a:r>
              <a:rPr lang="en-US" sz="1200" baseline="0" dirty="0"/>
              <a:t> </a:t>
            </a:r>
            <a:r>
              <a:rPr lang="en-US" sz="1200" dirty="0"/>
              <a:t>other than alcohol</a:t>
            </a:r>
          </a:p>
          <a:p>
            <a:pPr marL="181240" indent="-181240">
              <a:buFont typeface="Arial" panose="020B0604020202020204" pitchFamily="34" charset="0"/>
              <a:buChar char="•"/>
            </a:pPr>
            <a:r>
              <a:rPr lang="en-US" sz="1200" dirty="0"/>
              <a:t>In the case of an </a:t>
            </a:r>
            <a:r>
              <a:rPr lang="en-US" sz="1200" u="sng" dirty="0" smtClean="0"/>
              <a:t>alcohol</a:t>
            </a:r>
            <a:r>
              <a:rPr lang="en-US" sz="1200" u="none" dirty="0"/>
              <a:t>-</a:t>
            </a:r>
            <a:r>
              <a:rPr lang="en-US" sz="1200" dirty="0" smtClean="0"/>
              <a:t>impaired </a:t>
            </a:r>
            <a:r>
              <a:rPr lang="en-US" sz="1200" dirty="0"/>
              <a:t>opinion (i.e., where the evaluator concludes </a:t>
            </a:r>
            <a:r>
              <a:rPr lang="en-US" sz="1200" dirty="0" smtClean="0"/>
              <a:t>the </a:t>
            </a:r>
            <a:r>
              <a:rPr lang="en-US" sz="1200" dirty="0"/>
              <a:t>subject is under the influence of alcohol alone), the evaluation must have been completed in its entirety</a:t>
            </a:r>
          </a:p>
          <a:p>
            <a:pPr marL="181240" indent="-181240">
              <a:buFont typeface="Arial" panose="020B0604020202020204" pitchFamily="34" charset="0"/>
              <a:buChar char="•"/>
            </a:pPr>
            <a:r>
              <a:rPr lang="en-US" sz="1200" dirty="0"/>
              <a:t>In the case of </a:t>
            </a:r>
            <a:r>
              <a:rPr lang="en-US" sz="1200" u="sng" dirty="0"/>
              <a:t>medical</a:t>
            </a:r>
            <a:r>
              <a:rPr lang="en-US" sz="1200" dirty="0"/>
              <a:t> impairment, the evaluation need not be completed in its entirety, but should be terminated if the subject needs immediate medical attention</a:t>
            </a:r>
          </a:p>
          <a:p>
            <a:pPr marL="181240" indent="-181240">
              <a:buFont typeface="Arial" panose="020B0604020202020204" pitchFamily="34" charset="0"/>
              <a:buChar char="•"/>
            </a:pPr>
            <a:r>
              <a:rPr lang="en-US" sz="1200" dirty="0"/>
              <a:t>If the subject is determined to be </a:t>
            </a:r>
            <a:r>
              <a:rPr lang="en-US" sz="1200" u="sng" dirty="0"/>
              <a:t>not impaired</a:t>
            </a:r>
            <a:r>
              <a:rPr lang="en-US" sz="1200" dirty="0"/>
              <a:t>, the candidate </a:t>
            </a:r>
            <a:r>
              <a:rPr lang="en-US" sz="1200" dirty="0" smtClean="0"/>
              <a:t>will not </a:t>
            </a:r>
            <a:r>
              <a:rPr lang="en-US" sz="1200" dirty="0"/>
              <a:t>receive credit for the evaluation.  </a:t>
            </a:r>
          </a:p>
          <a:p>
            <a:pPr marL="181240" indent="-181240">
              <a:buFont typeface="Arial" panose="020B0604020202020204" pitchFamily="34" charset="0"/>
              <a:buChar char="•"/>
            </a:pPr>
            <a:endParaRPr lang="en-US" sz="1200" dirty="0"/>
          </a:p>
          <a:p>
            <a:pPr marL="0" indent="0">
              <a:buFont typeface="Arial" panose="020B0604020202020204" pitchFamily="34" charset="0"/>
              <a:buNone/>
            </a:pPr>
            <a:r>
              <a:rPr lang="en-US" sz="1200" baseline="0" dirty="0"/>
              <a:t>To receive credit for any of the above-listed evaluations when an opinion is rendered, a Drug Influence Evaluation report and </a:t>
            </a:r>
            <a:r>
              <a:rPr lang="en-US" sz="1200" dirty="0"/>
              <a:t>narrative must be completed.</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10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39223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10 – Guide for Conducting DRE Field Certification Training</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6"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6"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Guidelines for Conducting DRE Certification Training</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6"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7"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9"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5"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4"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7"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10-</a:t>
            </a:r>
            <a:fld id="{C6F3177E-27ED-4792-9A52-D1409DFD05E3}" type="slidenum">
              <a:rPr lang="en-US" smtClean="0"/>
              <a:pPr/>
              <a:t>‹#›</a:t>
            </a:fld>
            <a:endParaRPr lang="en-US" dirty="0"/>
          </a:p>
        </p:txBody>
      </p:sp>
      <p:sp>
        <p:nvSpPr>
          <p:cNvPr id="7"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a:t>Session 10 – Guide for Conducting DRE Field Certification Training</a:t>
            </a:r>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Session 10 – Guide for Conducting DRE Field Certification Training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10-</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4756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
        <p:nvSpPr>
          <p:cNvPr id="8" name="Rectangle 7"/>
          <p:cNvSpPr>
            <a:spLocks noChangeArrowheads="1"/>
          </p:cNvSpPr>
          <p:nvPr/>
        </p:nvSpPr>
        <p:spPr bwMode="auto">
          <a:xfrm>
            <a:off x="19050" y="2627293"/>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Session 10 – Guidelines for Conducting DRE Certification Training</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Conducting Practice Sessions</a:t>
            </a:r>
          </a:p>
        </p:txBody>
      </p:sp>
      <p:sp>
        <p:nvSpPr>
          <p:cNvPr id="4" name="Footer Placeholder 3"/>
          <p:cNvSpPr>
            <a:spLocks noGrp="1"/>
          </p:cNvSpPr>
          <p:nvPr>
            <p:ph type="ftr" sz="quarter" idx="11"/>
          </p:nvPr>
        </p:nvSpPr>
        <p:spPr/>
        <p:txBody>
          <a:bodyPr/>
          <a:lstStyle/>
          <a:p>
            <a:r>
              <a:rPr lang="en-US"/>
              <a:t>Session 10 – Planning and Managing a Live Alcohol Workshop</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10</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937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a:t>Instructor Observation Form</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918" y="1237551"/>
            <a:ext cx="3858163" cy="5010849"/>
          </a:xfrm>
          <a:prstGeom prst="rect">
            <a:avLst/>
          </a:prstGeom>
          <a:ln>
            <a:solidFill>
              <a:schemeClr val="tx1"/>
            </a:solidFill>
          </a:ln>
        </p:spPr>
      </p:pic>
    </p:spTree>
    <p:extLst>
      <p:ext uri="{BB962C8B-B14F-4D97-AF65-F5344CB8AC3E}">
        <p14:creationId xmlns:p14="http://schemas.microsoft.com/office/powerpoint/2010/main" val="1627648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54963"/>
          </a:xfrm>
        </p:spPr>
        <p:txBody>
          <a:bodyPr>
            <a:normAutofit/>
          </a:bodyPr>
          <a:lstStyle/>
          <a:p>
            <a:r>
              <a:rPr lang="en-US" b="1" dirty="0"/>
              <a:t>Instructor Observation Form</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163" y="1296685"/>
            <a:ext cx="4540323" cy="4875515"/>
          </a:xfrm>
          <a:prstGeom prst="rect">
            <a:avLst/>
          </a:prstGeom>
        </p:spPr>
      </p:pic>
    </p:spTree>
    <p:extLst>
      <p:ext uri="{BB962C8B-B14F-4D97-AF65-F5344CB8AC3E}">
        <p14:creationId xmlns:p14="http://schemas.microsoft.com/office/powerpoint/2010/main" val="113376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b="1" dirty="0"/>
              <a:t>Instructor Observation Form</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143000"/>
            <a:ext cx="3906982" cy="5056094"/>
          </a:xfrm>
          <a:prstGeom prst="rect">
            <a:avLst/>
          </a:prstGeom>
          <a:ln>
            <a:solidFill>
              <a:schemeClr val="tx1"/>
            </a:solidFill>
          </a:ln>
        </p:spPr>
      </p:pic>
    </p:spTree>
    <p:extLst>
      <p:ext uri="{BB962C8B-B14F-4D97-AF65-F5344CB8AC3E}">
        <p14:creationId xmlns:p14="http://schemas.microsoft.com/office/powerpoint/2010/main" val="1283434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62913"/>
          </a:xfrm>
        </p:spPr>
        <p:txBody>
          <a:bodyPr>
            <a:normAutofit/>
          </a:bodyPr>
          <a:lstStyle/>
          <a:p>
            <a:r>
              <a:rPr lang="en-US" b="1" dirty="0"/>
              <a:t>Instructor Observation Form</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226" y="1378373"/>
            <a:ext cx="4687147" cy="4687147"/>
          </a:xfrm>
          <a:prstGeom prst="rect">
            <a:avLst/>
          </a:prstGeom>
        </p:spPr>
      </p:pic>
    </p:spTree>
    <p:extLst>
      <p:ext uri="{BB962C8B-B14F-4D97-AF65-F5344CB8AC3E}">
        <p14:creationId xmlns:p14="http://schemas.microsoft.com/office/powerpoint/2010/main" val="165718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Documenting the Assessment</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15</a:t>
            </a:fld>
            <a:endParaRPr lang="en-US" dirty="0"/>
          </a:p>
        </p:txBody>
      </p:sp>
      <p:pic>
        <p:nvPicPr>
          <p:cNvPr id="6" name="Picture 4" descr="X:\Courses 2015\Course Revision\Classroom\SFST IDC\Graphics\New\dre2014010.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5001"/>
          <a:stretch/>
        </p:blipFill>
        <p:spPr bwMode="auto">
          <a:xfrm>
            <a:off x="1554732" y="1600200"/>
            <a:ext cx="603453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Documenting the Assessment</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16</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371600"/>
            <a:ext cx="6477000" cy="4857750"/>
          </a:xfrm>
          <a:prstGeom prst="rect">
            <a:avLst/>
          </a:prstGeom>
        </p:spPr>
      </p:pic>
    </p:spTree>
    <p:extLst>
      <p:ext uri="{BB962C8B-B14F-4D97-AF65-F5344CB8AC3E}">
        <p14:creationId xmlns:p14="http://schemas.microsoft.com/office/powerpoint/2010/main" val="15517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Performance Review</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17</a:t>
            </a:fld>
            <a:endParaRPr lang="en-US" dirty="0"/>
          </a:p>
        </p:txBody>
      </p:sp>
      <p:pic>
        <p:nvPicPr>
          <p:cNvPr id="6" name="Picture 2" descr="C:\Users\shaida.morales.ctr\Documents\Projects\DRE TTT\shutterstock_14206728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1484"/>
          <a:stretch>
            <a:fillRect/>
          </a:stretch>
        </p:blipFill>
        <p:spPr bwMode="auto">
          <a:xfrm>
            <a:off x="1555209" y="1600200"/>
            <a:ext cx="603358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94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Correcting Learning Deficiencies</a:t>
            </a:r>
          </a:p>
        </p:txBody>
      </p:sp>
      <p:sp>
        <p:nvSpPr>
          <p:cNvPr id="3" name="Content Placeholder 2"/>
          <p:cNvSpPr>
            <a:spLocks noGrp="1"/>
          </p:cNvSpPr>
          <p:nvPr>
            <p:ph idx="1"/>
          </p:nvPr>
        </p:nvSpPr>
        <p:spPr/>
        <p:txBody>
          <a:bodyPr/>
          <a:lstStyle/>
          <a:p>
            <a:r>
              <a:rPr lang="en-US" dirty="0"/>
              <a:t>Counseling</a:t>
            </a:r>
          </a:p>
          <a:p>
            <a:r>
              <a:rPr lang="en-US" dirty="0"/>
              <a:t>Clarifying</a:t>
            </a:r>
          </a:p>
          <a:p>
            <a:r>
              <a:rPr lang="en-US" dirty="0"/>
              <a:t>Coaching</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447800"/>
            <a:ext cx="3914776" cy="4567239"/>
          </a:xfrm>
          <a:prstGeom prst="rect">
            <a:avLst/>
          </a:prstGeom>
        </p:spPr>
      </p:pic>
    </p:spTree>
    <p:extLst>
      <p:ext uri="{BB962C8B-B14F-4D97-AF65-F5344CB8AC3E}">
        <p14:creationId xmlns:p14="http://schemas.microsoft.com/office/powerpoint/2010/main" val="360839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19</a:t>
            </a:fld>
            <a:endParaRPr lang="en-US" dirty="0"/>
          </a:p>
        </p:txBody>
      </p:sp>
      <p:pic>
        <p:nvPicPr>
          <p:cNvPr id="6" name="Content Placeholder 5" descr="C:\Users\shaida.morales.ctr\Documents\Projects\DRE TTT\shutterstock_194153726.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371" r="5914"/>
          <a:stretch>
            <a:fillRect/>
          </a:stretch>
        </p:blipFill>
        <p:spPr bwMode="auto">
          <a:xfrm>
            <a:off x="533400" y="103722"/>
            <a:ext cx="8010209" cy="602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58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Content Segments</a:t>
            </a:r>
          </a:p>
        </p:txBody>
      </p:sp>
      <p:sp>
        <p:nvSpPr>
          <p:cNvPr id="3" name="Content Placeholder 2"/>
          <p:cNvSpPr>
            <a:spLocks noGrp="1"/>
          </p:cNvSpPr>
          <p:nvPr>
            <p:ph idx="1"/>
          </p:nvPr>
        </p:nvSpPr>
        <p:spPr>
          <a:xfrm>
            <a:off x="457200" y="1447800"/>
            <a:ext cx="8229600" cy="4525963"/>
          </a:xfrm>
        </p:spPr>
        <p:txBody>
          <a:bodyPr>
            <a:normAutofit fontScale="85000" lnSpcReduction="10000"/>
          </a:bodyPr>
          <a:lstStyle/>
          <a:p>
            <a:pPr marL="514350" indent="-514350">
              <a:buFont typeface="+mj-lt"/>
              <a:buAutoNum type="alphaUcPeriod"/>
            </a:pPr>
            <a:r>
              <a:rPr lang="en-US" dirty="0"/>
              <a:t>Criteria</a:t>
            </a:r>
          </a:p>
          <a:p>
            <a:pPr marL="514350" indent="-514350">
              <a:buFont typeface="+mj-lt"/>
              <a:buAutoNum type="alphaUcPeriod"/>
            </a:pPr>
            <a:r>
              <a:rPr lang="en-US" dirty="0"/>
              <a:t>Conducting Practice Sessions During Certification Training</a:t>
            </a:r>
          </a:p>
          <a:p>
            <a:pPr marL="514350" indent="-514350">
              <a:buFont typeface="+mj-lt"/>
              <a:buAutoNum type="alphaUcPeriod"/>
            </a:pPr>
            <a:r>
              <a:rPr lang="en-US" dirty="0"/>
              <a:t>Evaluating and Documenting Candidate’s Progress</a:t>
            </a:r>
          </a:p>
          <a:p>
            <a:pPr marL="514350" indent="-514350">
              <a:buFont typeface="+mj-lt"/>
              <a:buAutoNum type="alphaUcPeriod"/>
            </a:pPr>
            <a:r>
              <a:rPr lang="en-US" dirty="0"/>
              <a:t>Correcting Learning Deficiencies</a:t>
            </a:r>
          </a:p>
          <a:p>
            <a:pPr marL="514350" indent="-514350">
              <a:buFont typeface="+mj-lt"/>
              <a:buAutoNum type="alphaUcPeriod"/>
            </a:pPr>
            <a:r>
              <a:rPr lang="en-US" dirty="0"/>
              <a:t>Administering the Certification Knowledge Exam</a:t>
            </a:r>
          </a:p>
          <a:p>
            <a:pPr marL="514350" indent="-514350">
              <a:buFont typeface="+mj-lt"/>
              <a:buAutoNum type="alphaUcPeriod"/>
            </a:pPr>
            <a:r>
              <a:rPr lang="en-US" dirty="0"/>
              <a:t>Signing Off on the Candidate’s Certification Progress Logs</a:t>
            </a:r>
          </a:p>
          <a:p>
            <a:pPr marL="514350" indent="-514350">
              <a:buFont typeface="+mj-lt"/>
              <a:buAutoNum type="alphaUcPeriod"/>
            </a:pPr>
            <a:r>
              <a:rPr lang="en-US" dirty="0"/>
              <a:t>Certification Standards</a:t>
            </a:r>
          </a:p>
          <a:p>
            <a:pPr marL="514350" indent="-514350">
              <a:buFont typeface="+mj-lt"/>
              <a:buAutoNum type="alphaUcPeriod"/>
            </a:pPr>
            <a:r>
              <a:rPr lang="en-US" dirty="0"/>
              <a:t>Questions</a:t>
            </a:r>
          </a:p>
        </p:txBody>
      </p:sp>
      <p:sp>
        <p:nvSpPr>
          <p:cNvPr id="5" name="Footer Placeholder 4"/>
          <p:cNvSpPr>
            <a:spLocks noGrp="1"/>
          </p:cNvSpPr>
          <p:nvPr>
            <p:ph type="ftr" sz="quarter" idx="11"/>
          </p:nvPr>
        </p:nvSpPr>
        <p:spPr/>
        <p:txBody>
          <a:bodyPr/>
          <a:lstStyle/>
          <a:p>
            <a:r>
              <a:rPr lang="en-US"/>
              <a:t>Session 10 – Planning and Managing a Live Alcohol Workshop</a:t>
            </a:r>
            <a:endParaRPr lang="en-US" dirty="0"/>
          </a:p>
        </p:txBody>
      </p:sp>
      <p:sp>
        <p:nvSpPr>
          <p:cNvPr id="7" name="Slide Number Placeholder 6"/>
          <p:cNvSpPr>
            <a:spLocks noGrp="1"/>
          </p:cNvSpPr>
          <p:nvPr>
            <p:ph type="sldNum" sz="quarter" idx="12"/>
          </p:nvPr>
        </p:nvSpPr>
        <p:spPr/>
        <p:txBody>
          <a:bodyPr/>
          <a:lstStyle/>
          <a:p>
            <a:r>
              <a:rPr lang="en-US"/>
              <a:t>10-</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20</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472" y="832104"/>
            <a:ext cx="6925056" cy="5193792"/>
          </a:xfrm>
          <a:prstGeom prst="rect">
            <a:avLst/>
          </a:prstGeom>
        </p:spPr>
      </p:pic>
    </p:spTree>
    <p:extLst>
      <p:ext uri="{BB962C8B-B14F-4D97-AF65-F5344CB8AC3E}">
        <p14:creationId xmlns:p14="http://schemas.microsoft.com/office/powerpoint/2010/main" val="218127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Clarify</a:t>
            </a:r>
          </a:p>
        </p:txBody>
      </p:sp>
      <p:sp>
        <p:nvSpPr>
          <p:cNvPr id="3" name="Content Placeholder 2"/>
          <p:cNvSpPr>
            <a:spLocks noGrp="1"/>
          </p:cNvSpPr>
          <p:nvPr>
            <p:ph idx="1"/>
          </p:nvPr>
        </p:nvSpPr>
        <p:spPr/>
        <p:txBody>
          <a:bodyPr/>
          <a:lstStyle/>
          <a:p>
            <a:r>
              <a:rPr lang="en-US" dirty="0" smtClean="0"/>
              <a:t>Verbal </a:t>
            </a:r>
            <a:r>
              <a:rPr lang="en-US" dirty="0"/>
              <a:t>clarification first</a:t>
            </a:r>
          </a:p>
          <a:p>
            <a:r>
              <a:rPr lang="en-US" dirty="0" smtClean="0"/>
              <a:t>Physical </a:t>
            </a:r>
            <a:r>
              <a:rPr lang="en-US" dirty="0"/>
              <a:t>demonstration</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986926"/>
            <a:ext cx="4330700" cy="3285940"/>
          </a:xfrm>
          <a:prstGeom prst="rect">
            <a:avLst/>
          </a:prstGeom>
        </p:spPr>
      </p:pic>
    </p:spTree>
    <p:extLst>
      <p:ext uri="{BB962C8B-B14F-4D97-AF65-F5344CB8AC3E}">
        <p14:creationId xmlns:p14="http://schemas.microsoft.com/office/powerpoint/2010/main" val="11422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Procedures for Clarifying</a:t>
            </a:r>
          </a:p>
        </p:txBody>
      </p:sp>
      <p:sp>
        <p:nvSpPr>
          <p:cNvPr id="3" name="Content Placeholder 2"/>
          <p:cNvSpPr>
            <a:spLocks noGrp="1"/>
          </p:cNvSpPr>
          <p:nvPr>
            <p:ph idx="1"/>
          </p:nvPr>
        </p:nvSpPr>
        <p:spPr/>
        <p:txBody>
          <a:bodyPr/>
          <a:lstStyle/>
          <a:p>
            <a:r>
              <a:rPr lang="en-US" dirty="0"/>
              <a:t>Give a step-by-step verbal overview</a:t>
            </a:r>
          </a:p>
          <a:p>
            <a:r>
              <a:rPr lang="en-US" dirty="0"/>
              <a:t>Demonstrate “by the numbers”</a:t>
            </a:r>
          </a:p>
          <a:p>
            <a:r>
              <a:rPr lang="en-US" dirty="0"/>
              <a:t>Demonstrate more than once</a:t>
            </a:r>
          </a:p>
          <a:p>
            <a:r>
              <a:rPr lang="en-US" dirty="0"/>
              <a:t>Involve the candidate</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22</a:t>
            </a:fld>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352800"/>
            <a:ext cx="3886200" cy="29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Two Important Rules</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23</a:t>
            </a:fld>
            <a:endParaRPr lang="en-US" dirty="0"/>
          </a:p>
        </p:txBody>
      </p:sp>
      <p:pic>
        <p:nvPicPr>
          <p:cNvPr id="5123" name="Picture 3" descr="C:\Users\Pam.Mccaskill\AppData\Local\Microsoft\Windows\Temporary Internet Files\Content.IE5\O9W0042Y\Hand-holding-up-two-fingers-17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886" y="1295400"/>
            <a:ext cx="3350514" cy="503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232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24</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24846"/>
            <a:ext cx="4876800" cy="4687147"/>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a:t>Coach</a:t>
            </a:r>
          </a:p>
        </p:txBody>
      </p:sp>
    </p:spTree>
    <p:extLst>
      <p:ext uri="{BB962C8B-B14F-4D97-AF65-F5344CB8AC3E}">
        <p14:creationId xmlns:p14="http://schemas.microsoft.com/office/powerpoint/2010/main" val="877616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25</a:t>
            </a:fld>
            <a:endParaRPr lang="en-US" dirty="0"/>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6743" b="24011"/>
          <a:stretch/>
        </p:blipFill>
        <p:spPr bwMode="auto">
          <a:xfrm>
            <a:off x="304800" y="161144"/>
            <a:ext cx="8458200" cy="6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70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26</a:t>
            </a:fld>
            <a:endParaRPr lang="en-US" dirty="0"/>
          </a:p>
        </p:txBody>
      </p:sp>
      <p:pic>
        <p:nvPicPr>
          <p:cNvPr id="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687" r="6662"/>
          <a:stretch/>
        </p:blipFill>
        <p:spPr bwMode="auto">
          <a:xfrm>
            <a:off x="609600" y="3048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221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27</a:t>
            </a:fld>
            <a:endParaRPr lang="en-US" dirty="0"/>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3048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915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28</a:t>
            </a:fld>
            <a:endParaRPr lang="en-US" dirty="0"/>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228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129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29</a:t>
            </a:fld>
            <a:endParaRPr lang="en-US" dirty="0"/>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228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92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a:solidFill>
                  <a:schemeClr val="bg1"/>
                </a:solidFill>
              </a:rPr>
              <a:t>Drug Recognition Expert</a:t>
            </a:r>
          </a:p>
          <a:p>
            <a:pPr algn="ctr"/>
            <a:r>
              <a:rPr lang="en-US" sz="3600" dirty="0">
                <a:solidFill>
                  <a:schemeClr val="bg1"/>
                </a:solidFill>
              </a:rPr>
              <a:t>Instructor Development Course</a:t>
            </a:r>
          </a:p>
          <a:p>
            <a:pPr algn="ctr"/>
            <a:endParaRPr lang="en-US" sz="3600" dirty="0">
              <a:solidFill>
                <a:schemeClr val="bg1"/>
              </a:solidFill>
            </a:endParaRPr>
          </a:p>
          <a:p>
            <a:pPr algn="ctr"/>
            <a:r>
              <a:rPr lang="en-US" sz="3600" dirty="0">
                <a:solidFill>
                  <a:schemeClr val="bg1"/>
                </a:solidFill>
              </a:rPr>
              <a:t>Session 10:</a:t>
            </a:r>
          </a:p>
          <a:p>
            <a:pPr algn="ctr"/>
            <a:r>
              <a:rPr lang="en-US" sz="3600" dirty="0">
                <a:solidFill>
                  <a:schemeClr val="bg1"/>
                </a:solidFill>
              </a:rPr>
              <a:t>Guidelines for Conducting </a:t>
            </a:r>
          </a:p>
          <a:p>
            <a:pPr algn="ctr"/>
            <a:r>
              <a:rPr lang="en-US" sz="3600" dirty="0">
                <a:solidFill>
                  <a:schemeClr val="bg1"/>
                </a:solidFill>
              </a:rPr>
              <a:t>DRE Certification Training</a:t>
            </a:r>
          </a:p>
        </p:txBody>
      </p:sp>
      <p:sp>
        <p:nvSpPr>
          <p:cNvPr id="3" name="Footer Placeholder 2"/>
          <p:cNvSpPr>
            <a:spLocks noGrp="1"/>
          </p:cNvSpPr>
          <p:nvPr>
            <p:ph type="ftr" sz="quarter" idx="11"/>
          </p:nvPr>
        </p:nvSpPr>
        <p:spPr/>
        <p:txBody>
          <a:bodyPr/>
          <a:lstStyle/>
          <a:p>
            <a:r>
              <a:rPr lang="en-US"/>
              <a:t>Session 10 – Planning and Managing a Live Alcohol Workshop</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30</a:t>
            </a:fld>
            <a:endParaRPr lang="en-US" dirty="0"/>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 r="-170"/>
          <a:stretch/>
        </p:blipFill>
        <p:spPr bwMode="auto">
          <a:xfrm>
            <a:off x="304800" y="609600"/>
            <a:ext cx="839004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3505200" y="1600200"/>
            <a:ext cx="2057400" cy="100584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713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31</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699" r="6649"/>
          <a:stretch/>
        </p:blipFill>
        <p:spPr>
          <a:xfrm>
            <a:off x="609600" y="228600"/>
            <a:ext cx="7924800" cy="5943600"/>
          </a:xfrm>
          <a:prstGeom prst="rect">
            <a:avLst/>
          </a:prstGeom>
        </p:spPr>
      </p:pic>
    </p:spTree>
    <p:extLst>
      <p:ext uri="{BB962C8B-B14F-4D97-AF65-F5344CB8AC3E}">
        <p14:creationId xmlns:p14="http://schemas.microsoft.com/office/powerpoint/2010/main" val="20533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b="1" dirty="0"/>
              <a:t>Signing Off on the Candidates’ Certification Progress Logs</a:t>
            </a:r>
          </a:p>
        </p:txBody>
      </p:sp>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32</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708304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595" r="3005" b="8151"/>
          <a:stretch/>
        </p:blipFill>
        <p:spPr>
          <a:xfrm>
            <a:off x="4114800" y="84857"/>
            <a:ext cx="4981903" cy="6340211"/>
          </a:xfrm>
          <a:prstGeom prst="rect">
            <a:avLst/>
          </a:prstGeom>
        </p:spPr>
      </p:pic>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33</a:t>
            </a:fld>
            <a:endParaRPr lang="en-US" dirty="0"/>
          </a:p>
        </p:txBody>
      </p:sp>
      <p:sp>
        <p:nvSpPr>
          <p:cNvPr id="7" name="Title 1"/>
          <p:cNvSpPr>
            <a:spLocks noGrp="1"/>
          </p:cNvSpPr>
          <p:nvPr>
            <p:ph type="title"/>
          </p:nvPr>
        </p:nvSpPr>
        <p:spPr>
          <a:xfrm>
            <a:off x="89338" y="2743200"/>
            <a:ext cx="4025462" cy="685800"/>
          </a:xfrm>
        </p:spPr>
        <p:txBody>
          <a:bodyPr>
            <a:noAutofit/>
          </a:bodyPr>
          <a:lstStyle/>
          <a:p>
            <a:pPr algn="l"/>
            <a:r>
              <a:rPr lang="en-US" sz="2800" b="1" dirty="0" smtClean="0"/>
              <a:t>Line #1 – Pre-School</a:t>
            </a:r>
            <a:endParaRPr lang="en-US" sz="2800" b="1" dirty="0"/>
          </a:p>
        </p:txBody>
      </p:sp>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512457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88" r="3219" b="7455"/>
          <a:stretch/>
        </p:blipFill>
        <p:spPr>
          <a:xfrm>
            <a:off x="4191001" y="97478"/>
            <a:ext cx="4876800" cy="6227122"/>
          </a:xfrm>
          <a:prstGeom prst="rect">
            <a:avLst/>
          </a:prstGeom>
        </p:spPr>
      </p:pic>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34</a:t>
            </a:fld>
            <a:endParaRPr lang="en-US" dirty="0"/>
          </a:p>
        </p:txBody>
      </p:sp>
      <p:sp>
        <p:nvSpPr>
          <p:cNvPr id="7" name="Title 1"/>
          <p:cNvSpPr>
            <a:spLocks noGrp="1"/>
          </p:cNvSpPr>
          <p:nvPr>
            <p:ph type="title"/>
          </p:nvPr>
        </p:nvSpPr>
        <p:spPr>
          <a:xfrm>
            <a:off x="157656" y="2209800"/>
            <a:ext cx="4033346" cy="1828800"/>
          </a:xfrm>
        </p:spPr>
        <p:txBody>
          <a:bodyPr>
            <a:noAutofit/>
          </a:bodyPr>
          <a:lstStyle/>
          <a:p>
            <a:pPr algn="l"/>
            <a:r>
              <a:rPr lang="en-US" sz="2800" b="1" dirty="0" smtClean="0"/>
              <a:t>Line #2 – SFST Proficiency</a:t>
            </a:r>
            <a:br>
              <a:rPr lang="en-US" sz="2800" b="1" dirty="0" smtClean="0"/>
            </a:br>
            <a:r>
              <a:rPr lang="en-US" sz="2800" b="1" dirty="0" smtClean="0"/>
              <a:t/>
            </a:r>
            <a:br>
              <a:rPr lang="en-US" sz="2800" b="1" dirty="0" smtClean="0"/>
            </a:br>
            <a:r>
              <a:rPr lang="en-US" sz="2800" b="1" dirty="0" smtClean="0"/>
              <a:t>Line #3 – DRE School</a:t>
            </a:r>
            <a:endParaRPr lang="en-US" sz="2800" b="1" dirty="0"/>
          </a:p>
        </p:txBody>
      </p:sp>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881306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35</a:t>
            </a:fld>
            <a:endParaRPr lang="en-US" dirty="0"/>
          </a:p>
        </p:txBody>
      </p:sp>
      <p:sp>
        <p:nvSpPr>
          <p:cNvPr id="7" name="Title 1"/>
          <p:cNvSpPr>
            <a:spLocks noGrp="1"/>
          </p:cNvSpPr>
          <p:nvPr>
            <p:ph type="title"/>
          </p:nvPr>
        </p:nvSpPr>
        <p:spPr>
          <a:xfrm>
            <a:off x="228600" y="2514600"/>
            <a:ext cx="3987231" cy="1447800"/>
          </a:xfrm>
        </p:spPr>
        <p:txBody>
          <a:bodyPr>
            <a:noAutofit/>
          </a:bodyPr>
          <a:lstStyle/>
          <a:p>
            <a:pPr algn="l"/>
            <a:r>
              <a:rPr lang="en-US" sz="2800" b="1" dirty="0" smtClean="0"/>
              <a:t>Line #4 – Final Exam</a:t>
            </a:r>
            <a:br>
              <a:rPr lang="en-US" sz="2800" b="1" dirty="0" smtClean="0"/>
            </a:br>
            <a:r>
              <a:rPr lang="en-US" sz="2800" b="1" dirty="0" smtClean="0"/>
              <a:t/>
            </a:r>
            <a:br>
              <a:rPr lang="en-US" sz="2800" b="1" dirty="0" smtClean="0"/>
            </a:br>
            <a:r>
              <a:rPr lang="en-US" sz="2800" b="1" dirty="0" smtClean="0"/>
              <a:t>Lines #5-12 – Evaluations</a:t>
            </a:r>
            <a:endParaRPr lang="en-US" sz="2800" b="1"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703" r="3221" b="6437"/>
          <a:stretch/>
        </p:blipFill>
        <p:spPr>
          <a:xfrm>
            <a:off x="4267200" y="240996"/>
            <a:ext cx="4735031" cy="6159804"/>
          </a:xfrm>
          <a:prstGeom prst="rect">
            <a:avLst/>
          </a:prstGeom>
        </p:spPr>
      </p:pic>
      <p:sp>
        <p:nvSpPr>
          <p:cNvPr id="10"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1443384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51" r="3039" b="8561"/>
          <a:stretch/>
        </p:blipFill>
        <p:spPr>
          <a:xfrm>
            <a:off x="4466924" y="457200"/>
            <a:ext cx="4600876" cy="5791200"/>
          </a:xfrm>
          <a:prstGeom prst="rect">
            <a:avLst/>
          </a:prstGeom>
        </p:spPr>
      </p:pic>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36</a:t>
            </a:fld>
            <a:endParaRPr lang="en-US" dirty="0"/>
          </a:p>
        </p:txBody>
      </p:sp>
      <p:sp>
        <p:nvSpPr>
          <p:cNvPr id="7" name="Title 1"/>
          <p:cNvSpPr>
            <a:spLocks noGrp="1"/>
          </p:cNvSpPr>
          <p:nvPr>
            <p:ph type="title"/>
          </p:nvPr>
        </p:nvSpPr>
        <p:spPr>
          <a:xfrm>
            <a:off x="228600" y="2133600"/>
            <a:ext cx="4419600" cy="1447800"/>
          </a:xfrm>
        </p:spPr>
        <p:txBody>
          <a:bodyPr>
            <a:noAutofit/>
          </a:bodyPr>
          <a:lstStyle/>
          <a:p>
            <a:pPr algn="l"/>
            <a:r>
              <a:rPr lang="en-US" sz="2800" b="1" dirty="0" smtClean="0"/>
              <a:t>Lines #17-18 – CKE</a:t>
            </a:r>
            <a:br>
              <a:rPr lang="en-US" sz="2800" b="1" dirty="0" smtClean="0"/>
            </a:br>
            <a:r>
              <a:rPr lang="en-US" sz="2800" b="1" dirty="0" smtClean="0"/>
              <a:t/>
            </a:r>
            <a:br>
              <a:rPr lang="en-US" sz="2800" b="1" dirty="0" smtClean="0"/>
            </a:br>
            <a:r>
              <a:rPr lang="en-US" sz="2800" b="1" dirty="0" smtClean="0"/>
              <a:t>Line #19 – Curriculum Vitae</a:t>
            </a:r>
            <a:endParaRPr lang="en-US" sz="2800" b="1" dirty="0"/>
          </a:p>
        </p:txBody>
      </p:sp>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3589177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37</a:t>
            </a:fld>
            <a:endParaRPr lang="en-US" dirty="0"/>
          </a:p>
        </p:txBody>
      </p:sp>
      <p:sp>
        <p:nvSpPr>
          <p:cNvPr id="7" name="Title 1"/>
          <p:cNvSpPr>
            <a:spLocks noGrp="1"/>
          </p:cNvSpPr>
          <p:nvPr>
            <p:ph type="title"/>
          </p:nvPr>
        </p:nvSpPr>
        <p:spPr>
          <a:xfrm>
            <a:off x="152400" y="1981200"/>
            <a:ext cx="4343400" cy="2819400"/>
          </a:xfrm>
        </p:spPr>
        <p:txBody>
          <a:bodyPr>
            <a:noAutofit/>
          </a:bodyPr>
          <a:lstStyle/>
          <a:p>
            <a:pPr algn="l"/>
            <a:r>
              <a:rPr lang="en-US" sz="2800" b="1" dirty="0" smtClean="0"/>
              <a:t>Line #20 – Completed Minimum Number of Evaluations</a:t>
            </a:r>
            <a:br>
              <a:rPr lang="en-US" sz="2800" b="1" dirty="0" smtClean="0"/>
            </a:br>
            <a:r>
              <a:rPr lang="en-US" sz="2800" b="1" dirty="0" smtClean="0"/>
              <a:t/>
            </a:r>
            <a:br>
              <a:rPr lang="en-US" sz="2800" b="1" dirty="0" smtClean="0"/>
            </a:br>
            <a:r>
              <a:rPr lang="en-US" sz="2800" b="1" dirty="0" smtClean="0"/>
              <a:t>Line #21 – Identify Minimum Drug Categories</a:t>
            </a:r>
            <a:endParaRPr lang="en-US" sz="28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73" r="3462" b="7816"/>
          <a:stretch/>
        </p:blipFill>
        <p:spPr>
          <a:xfrm>
            <a:off x="4495800" y="383628"/>
            <a:ext cx="4470656" cy="5712372"/>
          </a:xfrm>
          <a:prstGeom prst="rect">
            <a:avLst/>
          </a:prstGeom>
        </p:spPr>
      </p:pic>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2976065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38</a:t>
            </a:fld>
            <a:endParaRPr lang="en-US" dirty="0"/>
          </a:p>
        </p:txBody>
      </p:sp>
      <p:sp>
        <p:nvSpPr>
          <p:cNvPr id="7" name="Title 1"/>
          <p:cNvSpPr>
            <a:spLocks noGrp="1"/>
          </p:cNvSpPr>
          <p:nvPr>
            <p:ph type="title"/>
          </p:nvPr>
        </p:nvSpPr>
        <p:spPr>
          <a:xfrm>
            <a:off x="152400" y="1676400"/>
            <a:ext cx="4502720" cy="4267201"/>
          </a:xfrm>
        </p:spPr>
        <p:txBody>
          <a:bodyPr>
            <a:noAutofit/>
          </a:bodyPr>
          <a:lstStyle/>
          <a:p>
            <a:pPr algn="l"/>
            <a:r>
              <a:rPr lang="en-US" sz="2800" b="1" dirty="0" smtClean="0"/>
              <a:t>Line #22 – Rolling Log Review</a:t>
            </a:r>
            <a:br>
              <a:rPr lang="en-US" sz="2800" b="1" dirty="0" smtClean="0"/>
            </a:br>
            <a:r>
              <a:rPr lang="en-US" sz="2800" b="1" dirty="0" smtClean="0"/>
              <a:t/>
            </a:r>
            <a:br>
              <a:rPr lang="en-US" sz="2800" b="1" dirty="0" smtClean="0"/>
            </a:br>
            <a:r>
              <a:rPr lang="en-US" sz="2800" b="1" dirty="0" smtClean="0"/>
              <a:t>Line #23 – Toxicology Consistent</a:t>
            </a:r>
            <a:br>
              <a:rPr lang="en-US" sz="2800" b="1" dirty="0" smtClean="0"/>
            </a:br>
            <a:r>
              <a:rPr lang="en-US" sz="2800" b="1" dirty="0" smtClean="0"/>
              <a:t/>
            </a:r>
            <a:br>
              <a:rPr lang="en-US" sz="2800" b="1" dirty="0" smtClean="0"/>
            </a:br>
            <a:r>
              <a:rPr lang="en-US" sz="2800" b="1" dirty="0" smtClean="0"/>
              <a:t>Recommendations for Certification Signatures</a:t>
            </a:r>
            <a:br>
              <a:rPr lang="en-US" sz="2800" b="1" dirty="0" smtClean="0"/>
            </a:br>
            <a:r>
              <a:rPr lang="en-US" sz="2800" b="1" dirty="0" smtClean="0"/>
              <a:t/>
            </a:r>
            <a:br>
              <a:rPr lang="en-US" sz="2800" b="1" dirty="0" smtClean="0"/>
            </a:br>
            <a:r>
              <a:rPr lang="en-US" sz="2800" b="1" dirty="0" smtClean="0"/>
              <a:t>Final Certification Signatures</a:t>
            </a:r>
            <a:endParaRPr lang="en-US" sz="28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95" r="3589" b="8276"/>
          <a:stretch/>
        </p:blipFill>
        <p:spPr>
          <a:xfrm>
            <a:off x="4648200" y="761999"/>
            <a:ext cx="4419600" cy="5615987"/>
          </a:xfrm>
          <a:prstGeom prst="rect">
            <a:avLst/>
          </a:prstGeom>
        </p:spPr>
      </p:pic>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4147378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39</a:t>
            </a:fld>
            <a:endParaRPr lang="en-US" dirty="0"/>
          </a:p>
        </p:txBody>
      </p:sp>
      <p:sp>
        <p:nvSpPr>
          <p:cNvPr id="7" name="Title 1"/>
          <p:cNvSpPr>
            <a:spLocks noGrp="1"/>
          </p:cNvSpPr>
          <p:nvPr>
            <p:ph type="title"/>
          </p:nvPr>
        </p:nvSpPr>
        <p:spPr>
          <a:xfrm>
            <a:off x="457200" y="228600"/>
            <a:ext cx="8229600" cy="1143000"/>
          </a:xfrm>
        </p:spPr>
        <p:txBody>
          <a:bodyPr>
            <a:normAutofit/>
          </a:bodyPr>
          <a:lstStyle/>
          <a:p>
            <a:r>
              <a:rPr lang="en-US" b="1" dirty="0" smtClean="0"/>
              <a:t>DRE Certification Standards</a:t>
            </a:r>
            <a:endParaRPr lang="en-US" b="1" dirty="0"/>
          </a:p>
        </p:txBody>
      </p:sp>
      <p:sp>
        <p:nvSpPr>
          <p:cNvPr id="8" name="Content Placeholder 2"/>
          <p:cNvSpPr>
            <a:spLocks noGrp="1"/>
          </p:cNvSpPr>
          <p:nvPr>
            <p:ph idx="1"/>
          </p:nvPr>
        </p:nvSpPr>
        <p:spPr>
          <a:xfrm>
            <a:off x="457200" y="1447800"/>
            <a:ext cx="8229600" cy="4876800"/>
          </a:xfrm>
        </p:spPr>
        <p:txBody>
          <a:bodyPr>
            <a:normAutofit fontScale="85000" lnSpcReduction="20000"/>
          </a:bodyPr>
          <a:lstStyle/>
          <a:p>
            <a:r>
              <a:rPr lang="en-US" dirty="0" smtClean="0"/>
              <a:t>Line #1: Pre-School</a:t>
            </a:r>
          </a:p>
          <a:p>
            <a:r>
              <a:rPr lang="en-US" dirty="0" smtClean="0"/>
              <a:t>Line #2: SFST Proficiency</a:t>
            </a:r>
          </a:p>
          <a:p>
            <a:r>
              <a:rPr lang="en-US" dirty="0" smtClean="0"/>
              <a:t>Line #3: DRE School</a:t>
            </a:r>
          </a:p>
          <a:p>
            <a:r>
              <a:rPr lang="en-US" dirty="0" smtClean="0"/>
              <a:t>Line #4: DRE School Final Exam</a:t>
            </a:r>
          </a:p>
          <a:p>
            <a:r>
              <a:rPr lang="en-US" dirty="0" smtClean="0"/>
              <a:t>Lines #5-#16: Evaluations</a:t>
            </a:r>
          </a:p>
          <a:p>
            <a:r>
              <a:rPr lang="en-US" dirty="0" smtClean="0"/>
              <a:t>Lines #17-#18: Certification Knowledge Exam</a:t>
            </a:r>
          </a:p>
          <a:p>
            <a:r>
              <a:rPr lang="en-US" dirty="0" smtClean="0"/>
              <a:t>Line #19: Curriculum Vitae</a:t>
            </a:r>
          </a:p>
          <a:p>
            <a:r>
              <a:rPr lang="en-US" dirty="0" smtClean="0"/>
              <a:t>Line #20: Minimum Number of Evaluations</a:t>
            </a:r>
          </a:p>
          <a:p>
            <a:r>
              <a:rPr lang="en-US" dirty="0" smtClean="0"/>
              <a:t>Line #21: Identify Minimum Drug Categories</a:t>
            </a:r>
          </a:p>
          <a:p>
            <a:r>
              <a:rPr lang="en-US" dirty="0" smtClean="0"/>
              <a:t>Line #22: Rolling Log</a:t>
            </a:r>
          </a:p>
          <a:p>
            <a:r>
              <a:rPr lang="en-US" dirty="0" smtClean="0"/>
              <a:t>Line #23:  Toxicology</a:t>
            </a:r>
            <a:endParaRPr lang="en-US" dirty="0"/>
          </a:p>
        </p:txBody>
      </p:sp>
      <p:pic>
        <p:nvPicPr>
          <p:cNvPr id="2051" name="Picture 3" descr="C:\Users\pam.mccaskill\AppData\Local\Microsoft\Windows\Temporary Internet Files\Content.IE5\B2E5HY1L\512px-Check_font_awesom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0668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61188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Session Objectives</a:t>
            </a:r>
          </a:p>
        </p:txBody>
      </p:sp>
      <p:sp>
        <p:nvSpPr>
          <p:cNvPr id="3" name="Content Placeholder 2"/>
          <p:cNvSpPr>
            <a:spLocks noGrp="1"/>
          </p:cNvSpPr>
          <p:nvPr>
            <p:ph idx="1"/>
          </p:nvPr>
        </p:nvSpPr>
        <p:spPr/>
        <p:txBody>
          <a:bodyPr>
            <a:normAutofit/>
          </a:bodyPr>
          <a:lstStyle/>
          <a:p>
            <a:pPr marL="181240" indent="-181240"/>
            <a:r>
              <a:rPr lang="en-US" dirty="0"/>
              <a:t>Describe </a:t>
            </a:r>
            <a:r>
              <a:rPr lang="en-US" dirty="0" smtClean="0"/>
              <a:t>requirements </a:t>
            </a:r>
            <a:r>
              <a:rPr lang="en-US" dirty="0"/>
              <a:t>needed to qualify for DRE certification</a:t>
            </a:r>
          </a:p>
          <a:p>
            <a:pPr marL="181240" indent="-181240"/>
            <a:r>
              <a:rPr lang="en-US" dirty="0" smtClean="0"/>
              <a:t>Apply </a:t>
            </a:r>
            <a:r>
              <a:rPr lang="en-US" dirty="0"/>
              <a:t>procedures and techniques for delivering </a:t>
            </a:r>
            <a:r>
              <a:rPr lang="en-US" dirty="0" smtClean="0"/>
              <a:t>final </a:t>
            </a:r>
            <a:r>
              <a:rPr lang="en-US" dirty="0"/>
              <a:t>phases of DRE training</a:t>
            </a:r>
          </a:p>
          <a:p>
            <a:pPr marL="181240" indent="-181240"/>
            <a:r>
              <a:rPr lang="en-US" dirty="0"/>
              <a:t>Describe proper procedures for meeting certification requirements</a:t>
            </a:r>
          </a:p>
        </p:txBody>
      </p:sp>
      <p:sp>
        <p:nvSpPr>
          <p:cNvPr id="5" name="Footer Placeholder 4"/>
          <p:cNvSpPr>
            <a:spLocks noGrp="1"/>
          </p:cNvSpPr>
          <p:nvPr>
            <p:ph type="ftr" sz="quarter" idx="11"/>
          </p:nvPr>
        </p:nvSpPr>
        <p:spPr/>
        <p:txBody>
          <a:bodyPr/>
          <a:lstStyle/>
          <a:p>
            <a:r>
              <a:rPr lang="en-US"/>
              <a:t>Session 10 – Planning and Managing a Live Alcohol Workshop</a:t>
            </a:r>
            <a:endParaRPr lang="en-US" dirty="0"/>
          </a:p>
        </p:txBody>
      </p:sp>
      <p:sp>
        <p:nvSpPr>
          <p:cNvPr id="8" name="Slide Number Placeholder 7"/>
          <p:cNvSpPr>
            <a:spLocks noGrp="1"/>
          </p:cNvSpPr>
          <p:nvPr>
            <p:ph type="sldNum" sz="quarter" idx="12"/>
          </p:nvPr>
        </p:nvSpPr>
        <p:spPr/>
        <p:txBody>
          <a:bodyPr/>
          <a:lstStyle/>
          <a:p>
            <a:r>
              <a:rPr lang="en-US"/>
              <a:t>10-</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40</a:t>
            </a:fld>
            <a:endParaRPr lang="en-US" dirty="0"/>
          </a:p>
        </p:txBody>
      </p:sp>
      <p:sp>
        <p:nvSpPr>
          <p:cNvPr id="7" name="Title 1"/>
          <p:cNvSpPr>
            <a:spLocks noGrp="1"/>
          </p:cNvSpPr>
          <p:nvPr>
            <p:ph type="title"/>
          </p:nvPr>
        </p:nvSpPr>
        <p:spPr>
          <a:xfrm>
            <a:off x="457200" y="152400"/>
            <a:ext cx="8229600" cy="1143000"/>
          </a:xfrm>
        </p:spPr>
        <p:txBody>
          <a:bodyPr>
            <a:normAutofit/>
          </a:bodyPr>
          <a:lstStyle/>
          <a:p>
            <a:r>
              <a:rPr lang="en-US" b="1" dirty="0"/>
              <a:t>Recertification Guidelines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482" y="1295400"/>
            <a:ext cx="3997037" cy="4997489"/>
          </a:xfrm>
          <a:prstGeom prst="rect">
            <a:avLst/>
          </a:prstGeom>
          <a:ln>
            <a:solidFill>
              <a:schemeClr val="tx1"/>
            </a:solidFill>
          </a:ln>
        </p:spPr>
      </p:pic>
    </p:spTree>
    <p:extLst>
      <p:ext uri="{BB962C8B-B14F-4D97-AF65-F5344CB8AC3E}">
        <p14:creationId xmlns:p14="http://schemas.microsoft.com/office/powerpoint/2010/main" val="1794602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Questions and/or Concerns</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4" name="Footer Placeholder 3"/>
          <p:cNvSpPr>
            <a:spLocks noGrp="1"/>
          </p:cNvSpPr>
          <p:nvPr>
            <p:ph type="ftr" sz="quarter" idx="11"/>
          </p:nvPr>
        </p:nvSpPr>
        <p:spPr/>
        <p:txBody>
          <a:bodyPr/>
          <a:lstStyle/>
          <a:p>
            <a:r>
              <a:rPr lang="en-US"/>
              <a:t>Session 10 – Planning and Managing a Live Alcohol Workshop</a:t>
            </a:r>
            <a:endParaRPr lang="en-US" dirty="0"/>
          </a:p>
        </p:txBody>
      </p:sp>
      <p:sp>
        <p:nvSpPr>
          <p:cNvPr id="7" name="Slide Number Placeholder 6"/>
          <p:cNvSpPr>
            <a:spLocks noGrp="1"/>
          </p:cNvSpPr>
          <p:nvPr>
            <p:ph type="sldNum" sz="quarter" idx="12"/>
          </p:nvPr>
        </p:nvSpPr>
        <p:spPr/>
        <p:txBody>
          <a:bodyPr/>
          <a:lstStyle/>
          <a:p>
            <a:r>
              <a:rPr lang="en-US"/>
              <a:t>10-</a:t>
            </a:r>
            <a:fld id="{C6F3177E-27ED-4792-9A52-D1409DFD05E3}" type="slidenum">
              <a:rPr lang="en-US" smtClean="0"/>
              <a:pPr/>
              <a:t>41</a:t>
            </a:fld>
            <a:endParaRPr lang="en-US" dirty="0"/>
          </a:p>
        </p:txBody>
      </p:sp>
    </p:spTree>
    <p:extLst>
      <p:ext uri="{BB962C8B-B14F-4D97-AF65-F5344CB8AC3E}">
        <p14:creationId xmlns:p14="http://schemas.microsoft.com/office/powerpoint/2010/main" val="342919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Session Objectives (continued)</a:t>
            </a:r>
          </a:p>
        </p:txBody>
      </p:sp>
      <p:sp>
        <p:nvSpPr>
          <p:cNvPr id="3" name="Content Placeholder 2"/>
          <p:cNvSpPr>
            <a:spLocks noGrp="1"/>
          </p:cNvSpPr>
          <p:nvPr>
            <p:ph idx="1"/>
          </p:nvPr>
        </p:nvSpPr>
        <p:spPr/>
        <p:txBody>
          <a:bodyPr>
            <a:normAutofit/>
          </a:bodyPr>
          <a:lstStyle/>
          <a:p>
            <a:pPr marL="181240" indent="-181240"/>
            <a:r>
              <a:rPr lang="en-US" dirty="0"/>
              <a:t>Conduct simulated exercises to demonstrate procedures </a:t>
            </a:r>
            <a:r>
              <a:rPr lang="en-US" dirty="0" smtClean="0"/>
              <a:t>in certification </a:t>
            </a:r>
            <a:r>
              <a:rPr lang="en-US" dirty="0"/>
              <a:t>process</a:t>
            </a:r>
          </a:p>
          <a:p>
            <a:pPr marL="181240" indent="-181240"/>
            <a:r>
              <a:rPr lang="en-US" dirty="0" smtClean="0"/>
              <a:t>Evaluate/document </a:t>
            </a:r>
            <a:r>
              <a:rPr lang="en-US" dirty="0"/>
              <a:t>DRE candidates’ progress during certification training</a:t>
            </a:r>
          </a:p>
          <a:p>
            <a:pPr marL="181240" indent="-181240"/>
            <a:r>
              <a:rPr lang="en-US" dirty="0"/>
              <a:t>Identify DRE candidates’ learning deficiencies and take appropriate corrective action</a:t>
            </a:r>
          </a:p>
          <a:p>
            <a:pPr marL="181240" indent="-181240"/>
            <a:r>
              <a:rPr lang="en-US" dirty="0" smtClean="0"/>
              <a:t>Administer/evaluate Certification </a:t>
            </a:r>
            <a:r>
              <a:rPr lang="en-US" dirty="0"/>
              <a:t>Knowledge Examination</a:t>
            </a:r>
          </a:p>
        </p:txBody>
      </p:sp>
      <p:sp>
        <p:nvSpPr>
          <p:cNvPr id="5" name="Footer Placeholder 4"/>
          <p:cNvSpPr>
            <a:spLocks noGrp="1"/>
          </p:cNvSpPr>
          <p:nvPr>
            <p:ph type="ftr" sz="quarter" idx="11"/>
          </p:nvPr>
        </p:nvSpPr>
        <p:spPr/>
        <p:txBody>
          <a:bodyPr/>
          <a:lstStyle/>
          <a:p>
            <a:r>
              <a:rPr lang="en-US"/>
              <a:t>Session 10 – Planning and Managing a Live Alcohol Workshop</a:t>
            </a:r>
            <a:endParaRPr lang="en-US" dirty="0"/>
          </a:p>
        </p:txBody>
      </p:sp>
      <p:sp>
        <p:nvSpPr>
          <p:cNvPr id="8" name="Slide Number Placeholder 7"/>
          <p:cNvSpPr>
            <a:spLocks noGrp="1"/>
          </p:cNvSpPr>
          <p:nvPr>
            <p:ph type="sldNum" sz="quarter" idx="12"/>
          </p:nvPr>
        </p:nvSpPr>
        <p:spPr/>
        <p:txBody>
          <a:bodyPr/>
          <a:lstStyle/>
          <a:p>
            <a:r>
              <a:rPr lang="en-US"/>
              <a:t>10-</a:t>
            </a:r>
            <a:fld id="{C6F3177E-27ED-4792-9A52-D1409DFD05E3}" type="slidenum">
              <a:rPr lang="en-US" smtClean="0"/>
              <a:pPr/>
              <a:t>5</a:t>
            </a:fld>
            <a:endParaRPr lang="en-US" dirty="0"/>
          </a:p>
        </p:txBody>
      </p:sp>
    </p:spTree>
    <p:extLst>
      <p:ext uri="{BB962C8B-B14F-4D97-AF65-F5344CB8AC3E}">
        <p14:creationId xmlns:p14="http://schemas.microsoft.com/office/powerpoint/2010/main" val="1851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81600" y="2209800"/>
            <a:ext cx="3816762" cy="4134612"/>
          </a:xfrm>
          <a:prstGeom prst="rect">
            <a:avLst/>
          </a:prstGeom>
        </p:spPr>
      </p:pic>
      <p:sp>
        <p:nvSpPr>
          <p:cNvPr id="2" name="Title 1"/>
          <p:cNvSpPr>
            <a:spLocks noGrp="1"/>
          </p:cNvSpPr>
          <p:nvPr>
            <p:ph type="title"/>
          </p:nvPr>
        </p:nvSpPr>
        <p:spPr/>
        <p:txBody>
          <a:bodyPr/>
          <a:lstStyle/>
          <a:p>
            <a:r>
              <a:rPr lang="en-US" b="1" dirty="0"/>
              <a:t>Two Important Criteria</a:t>
            </a:r>
          </a:p>
        </p:txBody>
      </p:sp>
      <p:sp>
        <p:nvSpPr>
          <p:cNvPr id="3" name="Content Placeholder 2"/>
          <p:cNvSpPr>
            <a:spLocks noGrp="1"/>
          </p:cNvSpPr>
          <p:nvPr>
            <p:ph idx="1"/>
          </p:nvPr>
        </p:nvSpPr>
        <p:spPr>
          <a:xfrm>
            <a:off x="381000" y="1572164"/>
            <a:ext cx="8229600" cy="4525963"/>
          </a:xfrm>
        </p:spPr>
        <p:txBody>
          <a:bodyPr/>
          <a:lstStyle/>
          <a:p>
            <a:r>
              <a:rPr lang="en-US" dirty="0" smtClean="0"/>
              <a:t>Satisfied </a:t>
            </a:r>
            <a:r>
              <a:rPr lang="en-US" dirty="0"/>
              <a:t>the unsupervised DRE candidate will properly conduct every step in the drug influence evaluation</a:t>
            </a:r>
          </a:p>
          <a:p>
            <a:r>
              <a:rPr lang="en-US" dirty="0" smtClean="0"/>
              <a:t>Satisfied </a:t>
            </a:r>
            <a:r>
              <a:rPr lang="en-US" dirty="0"/>
              <a:t>the DRE candidate will logically and properly interpret the results from the evaluation and reach proper conclusions regarding impairment</a:t>
            </a:r>
          </a:p>
        </p:txBody>
      </p:sp>
      <p:sp>
        <p:nvSpPr>
          <p:cNvPr id="4" name="Footer Placeholder 3"/>
          <p:cNvSpPr>
            <a:spLocks noGrp="1"/>
          </p:cNvSpPr>
          <p:nvPr>
            <p:ph type="ftr" sz="quarter" idx="11"/>
          </p:nvPr>
        </p:nvSpPr>
        <p:spPr/>
        <p:txBody>
          <a:bodyPr/>
          <a:lstStyle/>
          <a:p>
            <a:r>
              <a:rPr lang="en-US"/>
              <a:t>Session 10 – Planning and Managing a Live Alcohol Workshop</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6</a:t>
            </a:fld>
            <a:endParaRPr lang="en-US" dirty="0"/>
          </a:p>
        </p:txBody>
      </p:sp>
    </p:spTree>
    <p:extLst>
      <p:ext uri="{BB962C8B-B14F-4D97-AF65-F5344CB8AC3E}">
        <p14:creationId xmlns:p14="http://schemas.microsoft.com/office/powerpoint/2010/main" val="3857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1EZ5MZLW\Milestones[1].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152400"/>
            <a:ext cx="3333750" cy="28860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a:t>Milestones</a:t>
            </a:r>
          </a:p>
        </p:txBody>
      </p:sp>
      <p:sp>
        <p:nvSpPr>
          <p:cNvPr id="3" name="Content Placeholder 2"/>
          <p:cNvSpPr>
            <a:spLocks noGrp="1"/>
          </p:cNvSpPr>
          <p:nvPr>
            <p:ph idx="1"/>
          </p:nvPr>
        </p:nvSpPr>
        <p:spPr/>
        <p:txBody>
          <a:bodyPr>
            <a:normAutofit fontScale="92500" lnSpcReduction="20000"/>
          </a:bodyPr>
          <a:lstStyle/>
          <a:p>
            <a:r>
              <a:rPr lang="en-US" dirty="0"/>
              <a:t>Participate in conducting at least 12 drug influence evaluations</a:t>
            </a:r>
          </a:p>
          <a:p>
            <a:r>
              <a:rPr lang="en-US" dirty="0"/>
              <a:t>Observe subjects who collectively exhibit signs of at least three of the seven drug categories</a:t>
            </a:r>
          </a:p>
          <a:p>
            <a:r>
              <a:rPr lang="en-US" dirty="0"/>
              <a:t>Opinions must be corroborated by toxicological analysis</a:t>
            </a:r>
          </a:p>
          <a:p>
            <a:r>
              <a:rPr lang="en-US" dirty="0"/>
              <a:t>Personally administer the entire drug influence evaluation to at least six suspected impaired subjects</a:t>
            </a:r>
          </a:p>
          <a:p>
            <a:r>
              <a:rPr lang="en-US" dirty="0"/>
              <a:t>Acceptably answer all questions on the Certification Knowledge Examination</a:t>
            </a:r>
          </a:p>
        </p:txBody>
      </p:sp>
      <p:sp>
        <p:nvSpPr>
          <p:cNvPr id="4" name="Footer Placeholder 3"/>
          <p:cNvSpPr>
            <a:spLocks noGrp="1"/>
          </p:cNvSpPr>
          <p:nvPr>
            <p:ph type="ftr" sz="quarter" idx="11"/>
          </p:nvPr>
        </p:nvSpPr>
        <p:spPr/>
        <p:txBody>
          <a:bodyPr/>
          <a:lstStyle/>
          <a:p>
            <a:r>
              <a:rPr lang="en-US"/>
              <a:t>Session 10 – Planning and Managing a Live Alcohol Workshop</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7</a:t>
            </a:fld>
            <a:endParaRPr lang="en-US" dirty="0"/>
          </a:p>
        </p:txBody>
      </p:sp>
    </p:spTree>
    <p:extLst>
      <p:ext uri="{BB962C8B-B14F-4D97-AF65-F5344CB8AC3E}">
        <p14:creationId xmlns:p14="http://schemas.microsoft.com/office/powerpoint/2010/main" val="36308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am.Mccaskill\AppData\Local\Microsoft\Windows\Temporary Internet Files\Content.IE5\VKJI5LPX\rubberstampcertified[1].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5400" y="1200150"/>
            <a:ext cx="6629400" cy="4972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a:t>Team Assignments</a:t>
            </a:r>
          </a:p>
        </p:txBody>
      </p:sp>
      <p:sp>
        <p:nvSpPr>
          <p:cNvPr id="3" name="Content Placeholder 2"/>
          <p:cNvSpPr>
            <a:spLocks noGrp="1"/>
          </p:cNvSpPr>
          <p:nvPr>
            <p:ph idx="1"/>
          </p:nvPr>
        </p:nvSpPr>
        <p:spPr/>
        <p:txBody>
          <a:bodyPr/>
          <a:lstStyle/>
          <a:p>
            <a:r>
              <a:rPr lang="en-US" dirty="0"/>
              <a:t>At each Certification Training session, participants must be assigned to work in teams</a:t>
            </a:r>
          </a:p>
          <a:p>
            <a:r>
              <a:rPr lang="en-US" dirty="0"/>
              <a:t>Pre-assign a work schedule at the beginning of each session</a:t>
            </a:r>
          </a:p>
          <a:p>
            <a:r>
              <a:rPr lang="en-US" dirty="0"/>
              <a:t>When a subject is brought to the team, the designated EVALUATOR will administer the entire evaluation to the subject</a:t>
            </a:r>
          </a:p>
        </p:txBody>
      </p:sp>
      <p:sp>
        <p:nvSpPr>
          <p:cNvPr id="4" name="Footer Placeholder 3"/>
          <p:cNvSpPr>
            <a:spLocks noGrp="1"/>
          </p:cNvSpPr>
          <p:nvPr>
            <p:ph type="ftr" sz="quarter" idx="11"/>
          </p:nvPr>
        </p:nvSpPr>
        <p:spPr/>
        <p:txBody>
          <a:bodyPr/>
          <a:lstStyle/>
          <a:p>
            <a:r>
              <a:rPr lang="en-US"/>
              <a:t>Session 10 – Planning and Managing a Live Alcohol Workshop</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8</a:t>
            </a:fld>
            <a:endParaRPr lang="en-US" dirty="0"/>
          </a:p>
        </p:txBody>
      </p:sp>
    </p:spTree>
    <p:extLst>
      <p:ext uri="{BB962C8B-B14F-4D97-AF65-F5344CB8AC3E}">
        <p14:creationId xmlns:p14="http://schemas.microsoft.com/office/powerpoint/2010/main" val="133133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416" y="2286000"/>
            <a:ext cx="4363784" cy="3505200"/>
          </a:xfrm>
          <a:prstGeom prst="rect">
            <a:avLst/>
          </a:prstGeom>
        </p:spPr>
      </p:pic>
      <p:sp>
        <p:nvSpPr>
          <p:cNvPr id="2" name="Title 1"/>
          <p:cNvSpPr>
            <a:spLocks noGrp="1"/>
          </p:cNvSpPr>
          <p:nvPr>
            <p:ph type="title"/>
          </p:nvPr>
        </p:nvSpPr>
        <p:spPr/>
        <p:txBody>
          <a:bodyPr/>
          <a:lstStyle/>
          <a:p>
            <a:r>
              <a:rPr lang="en-US" b="1" dirty="0"/>
              <a:t>Credit for Evaluations</a:t>
            </a:r>
          </a:p>
        </p:txBody>
      </p:sp>
      <p:sp>
        <p:nvSpPr>
          <p:cNvPr id="4" name="Footer Placeholder 3"/>
          <p:cNvSpPr>
            <a:spLocks noGrp="1"/>
          </p:cNvSpPr>
          <p:nvPr>
            <p:ph type="ftr" sz="quarter" idx="11"/>
          </p:nvPr>
        </p:nvSpPr>
        <p:spPr/>
        <p:txBody>
          <a:bodyPr/>
          <a:lstStyle/>
          <a:p>
            <a:r>
              <a:rPr lang="en-US"/>
              <a:t>Session 10 – Planning and Managing a Live Alcohol Workshop</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9</a:t>
            </a:fld>
            <a:endParaRPr lang="en-US" dirty="0"/>
          </a:p>
        </p:txBody>
      </p:sp>
      <p:sp>
        <p:nvSpPr>
          <p:cNvPr id="3" name="Content Placeholder 2"/>
          <p:cNvSpPr>
            <a:spLocks noGrp="1"/>
          </p:cNvSpPr>
          <p:nvPr>
            <p:ph idx="1"/>
          </p:nvPr>
        </p:nvSpPr>
        <p:spPr/>
        <p:txBody>
          <a:bodyPr>
            <a:normAutofit/>
          </a:bodyPr>
          <a:lstStyle/>
          <a:p>
            <a:r>
              <a:rPr lang="en-US" dirty="0"/>
              <a:t>Drug</a:t>
            </a:r>
          </a:p>
          <a:p>
            <a:r>
              <a:rPr lang="en-US" dirty="0"/>
              <a:t>Alcohol</a:t>
            </a:r>
          </a:p>
          <a:p>
            <a:r>
              <a:rPr lang="en-US" dirty="0"/>
              <a:t>Medical</a:t>
            </a:r>
          </a:p>
          <a:p>
            <a:r>
              <a:rPr lang="en-US" dirty="0"/>
              <a:t>Not Impaired</a:t>
            </a:r>
          </a:p>
        </p:txBody>
      </p:sp>
    </p:spTree>
    <p:extLst>
      <p:ext uri="{BB962C8B-B14F-4D97-AF65-F5344CB8AC3E}">
        <p14:creationId xmlns:p14="http://schemas.microsoft.com/office/powerpoint/2010/main" val="13944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2661</TotalTime>
  <Words>8842</Words>
  <Application>Microsoft Office PowerPoint</Application>
  <PresentationFormat>On-screen Show (4:3)</PresentationFormat>
  <Paragraphs>1196</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Content Segments</vt:lpstr>
      <vt:lpstr>PowerPoint Presentation</vt:lpstr>
      <vt:lpstr>Session Objectives</vt:lpstr>
      <vt:lpstr>Session Objectives (continued)</vt:lpstr>
      <vt:lpstr>Two Important Criteria</vt:lpstr>
      <vt:lpstr>Milestones</vt:lpstr>
      <vt:lpstr>Team Assignments</vt:lpstr>
      <vt:lpstr>Credit for Evaluations</vt:lpstr>
      <vt:lpstr>Conducting Practice Sessions</vt:lpstr>
      <vt:lpstr>Instructor Observation Form</vt:lpstr>
      <vt:lpstr>Instructor Observation Form</vt:lpstr>
      <vt:lpstr>Instructor Observation Form</vt:lpstr>
      <vt:lpstr>Instructor Observation Form</vt:lpstr>
      <vt:lpstr>Documenting the Assessment</vt:lpstr>
      <vt:lpstr>Documenting the Assessment</vt:lpstr>
      <vt:lpstr>Evaluation Performance Review</vt:lpstr>
      <vt:lpstr>Correcting Learning Deficiencies</vt:lpstr>
      <vt:lpstr>PowerPoint Presentation</vt:lpstr>
      <vt:lpstr>PowerPoint Presentation</vt:lpstr>
      <vt:lpstr>Clarify</vt:lpstr>
      <vt:lpstr>Procedures for Clarifying</vt:lpstr>
      <vt:lpstr>Two Important Rules</vt:lpstr>
      <vt:lpstr>Coach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Signing Off on the Candidates’ Certification Progress Logs</vt:lpstr>
      <vt:lpstr>Line #1 – Pre-School</vt:lpstr>
      <vt:lpstr>Line #2 – SFST Proficiency  Line #3 – DRE School</vt:lpstr>
      <vt:lpstr>Line #4 – Final Exam  Lines #5-12 – Evaluations</vt:lpstr>
      <vt:lpstr>Lines #17-18 – CKE  Line #19 – Curriculum Vitae</vt:lpstr>
      <vt:lpstr>Line #20 – Completed Minimum Number of Evaluations  Line #21 – Identify Minimum Drug Categories</vt:lpstr>
      <vt:lpstr>Line #22 – Rolling Log Review  Line #23 – Toxicology Consistent  Recommendations for Certification Signatures  Final Certification Signatures</vt:lpstr>
      <vt:lpstr>DRE Certification Standards</vt:lpstr>
      <vt:lpstr>Recertification Guidelines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213</cp:revision>
  <cp:lastPrinted>2017-03-02T18:41:45Z</cp:lastPrinted>
  <dcterms:created xsi:type="dcterms:W3CDTF">2016-06-21T13:40:11Z</dcterms:created>
  <dcterms:modified xsi:type="dcterms:W3CDTF">2017-03-02T18:42:34Z</dcterms:modified>
</cp:coreProperties>
</file>