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90" r:id="rId5"/>
    <p:sldId id="291" r:id="rId6"/>
    <p:sldId id="292" r:id="rId7"/>
    <p:sldId id="293" r:id="rId8"/>
    <p:sldId id="294" r:id="rId9"/>
    <p:sldId id="295" r:id="rId10"/>
    <p:sldId id="296" r:id="rId11"/>
    <p:sldId id="297" r:id="rId12"/>
    <p:sldId id="298" r:id="rId13"/>
    <p:sldId id="299" r:id="rId14"/>
    <p:sldId id="300" r:id="rId15"/>
    <p:sldId id="301" r:id="rId16"/>
    <p:sldId id="303" r:id="rId17"/>
    <p:sldId id="302" r:id="rId18"/>
    <p:sldId id="304" r:id="rId19"/>
    <p:sldId id="305" r:id="rId20"/>
    <p:sldId id="313" r:id="rId21"/>
    <p:sldId id="314" r:id="rId22"/>
    <p:sldId id="315" r:id="rId23"/>
    <p:sldId id="316" r:id="rId24"/>
    <p:sldId id="317" r:id="rId25"/>
    <p:sldId id="310" r:id="rId26"/>
    <p:sldId id="311" r:id="rId27"/>
    <p:sldId id="312" r:id="rId28"/>
    <p:sldId id="289"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2834" autoAdjust="0"/>
  </p:normalViewPr>
  <p:slideViewPr>
    <p:cSldViewPr>
      <p:cViewPr varScale="1">
        <p:scale>
          <a:sx n="52" d="100"/>
          <a:sy n="52" d="100"/>
        </p:scale>
        <p:origin x="-159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2/23/2017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a:t>Drug Recognition Expert</a:t>
            </a:r>
          </a:p>
          <a:p>
            <a:r>
              <a:rPr lang="en-US" dirty="0"/>
              <a:t>Instructor Development Course</a:t>
            </a:r>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4114800" cy="480060"/>
          </a:xfrm>
          <a:prstGeom prst="rect">
            <a:avLst/>
          </a:prstGeom>
        </p:spPr>
        <p:txBody>
          <a:bodyPr vert="horz" lIns="96661" tIns="48331" rIns="96661" bIns="48331" rtlCol="0" anchor="b"/>
          <a:lstStyle>
            <a:lvl1pPr algn="l">
              <a:defRPr sz="1100"/>
            </a:lvl1pPr>
          </a:lstStyle>
          <a:p>
            <a:r>
              <a:rPr lang="en-US" dirty="0" smtClean="0"/>
              <a:t>Session 11 – Course Review, Examination, Evaluation, and Wrap-Up</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1</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the purposes of the Lesson Plan? </a:t>
            </a:r>
          </a:p>
          <a:p>
            <a:pPr lvl="0"/>
            <a:endParaRPr lang="en-US" sz="1200" b="1" i="1" dirty="0"/>
          </a:p>
          <a:p>
            <a:pPr marL="181240" indent="-181240">
              <a:buFont typeface="Arial" panose="020B0604020202020204" pitchFamily="34" charset="0"/>
              <a:buChar char="•"/>
            </a:pPr>
            <a:r>
              <a:rPr lang="en-US" sz="1200" b="1" i="1" dirty="0"/>
              <a:t>Help you get ready to teach</a:t>
            </a:r>
            <a:endParaRPr lang="en-US" sz="1200" dirty="0"/>
          </a:p>
          <a:p>
            <a:pPr marL="181240" indent="-181240">
              <a:buFont typeface="Arial" panose="020B0604020202020204" pitchFamily="34" charset="0"/>
              <a:buChar char="•"/>
            </a:pPr>
            <a:r>
              <a:rPr lang="en-US" sz="1200" b="1" i="1" dirty="0"/>
              <a:t>To help you stay on track while you are teaching the lesson</a:t>
            </a:r>
            <a:endParaRPr lang="en-US" sz="1200" dirty="0"/>
          </a:p>
          <a:p>
            <a:pPr marL="181240" indent="-181240">
              <a:buFont typeface="Arial" panose="020B0604020202020204" pitchFamily="34" charset="0"/>
              <a:buChar char="•"/>
            </a:pPr>
            <a:r>
              <a:rPr lang="en-US" sz="1200" b="1" i="1" dirty="0"/>
              <a:t>Ensure consistency of training</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10</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576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the qualities of a good instructor?</a:t>
            </a:r>
          </a:p>
          <a:p>
            <a:endParaRPr lang="en-US" sz="1200" b="1" i="1" dirty="0"/>
          </a:p>
          <a:p>
            <a:r>
              <a:rPr lang="en-US" sz="1200" b="1" i="1" dirty="0"/>
              <a:t>Basic qualities are required for a good DWI instructor: </a:t>
            </a:r>
            <a:endParaRPr lang="en-US" sz="1200" dirty="0"/>
          </a:p>
          <a:p>
            <a:pPr lvl="0"/>
            <a:endParaRPr lang="en-US" sz="1200" b="1" i="1" dirty="0"/>
          </a:p>
          <a:p>
            <a:pPr marL="181240" indent="-181240">
              <a:buFont typeface="Arial" panose="020B0604020202020204" pitchFamily="34" charset="0"/>
              <a:buChar char="•"/>
            </a:pPr>
            <a:r>
              <a:rPr lang="en-US" sz="1200" b="1" i="1" dirty="0"/>
              <a:t>The instructor must be able to present the tasks being taught</a:t>
            </a:r>
            <a:endParaRPr lang="en-US" sz="1200" dirty="0"/>
          </a:p>
          <a:p>
            <a:pPr marL="181240" indent="-181240">
              <a:buFont typeface="Arial" panose="020B0604020202020204" pitchFamily="34" charset="0"/>
              <a:buChar char="•"/>
            </a:pPr>
            <a:r>
              <a:rPr lang="en-US" sz="1200" b="1" i="1" dirty="0"/>
              <a:t>Instructor must be able to coach participants to perform the task correctly</a:t>
            </a:r>
            <a:endParaRPr lang="en-US" sz="1200" dirty="0"/>
          </a:p>
          <a:p>
            <a:pPr marL="181240" indent="-181240">
              <a:buFont typeface="Arial" panose="020B0604020202020204" pitchFamily="34" charset="0"/>
              <a:buChar char="•"/>
            </a:pPr>
            <a:r>
              <a:rPr lang="en-US" sz="1200" b="1" i="1" dirty="0"/>
              <a:t>The instructor must be able to evaluate the participants performing the tasks</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11</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64302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is feedback?</a:t>
            </a:r>
          </a:p>
          <a:p>
            <a:endParaRPr lang="en-US" sz="1200" b="1" i="1" dirty="0"/>
          </a:p>
          <a:p>
            <a:r>
              <a:rPr lang="en-US" sz="1200" b="1" i="1" dirty="0"/>
              <a:t>Feedback can be defined as any shared information that helps instructors and learners:</a:t>
            </a:r>
            <a:endParaRPr lang="en-US" sz="1200" dirty="0"/>
          </a:p>
          <a:p>
            <a:pPr marL="181240" indent="-181240">
              <a:buFont typeface="Arial" panose="020B0604020202020204" pitchFamily="34" charset="0"/>
              <a:buChar char="•"/>
            </a:pPr>
            <a:r>
              <a:rPr lang="en-US" sz="1200" b="1" i="1" dirty="0"/>
              <a:t>Understand how well they are performing their assigned roles or tasks in the conversation </a:t>
            </a:r>
            <a:endParaRPr lang="en-US" sz="1200" dirty="0"/>
          </a:p>
          <a:p>
            <a:pPr marL="181240" indent="-181240">
              <a:buFont typeface="Arial" panose="020B0604020202020204" pitchFamily="34" charset="0"/>
              <a:buChar char="•"/>
            </a:pPr>
            <a:r>
              <a:rPr lang="en-US" sz="1200" b="1" i="1" dirty="0"/>
              <a:t>Know what is needed to make progress towards the goal(s) of the conversation</a:t>
            </a:r>
            <a:endParaRPr lang="en-US" sz="1200" dirty="0"/>
          </a:p>
          <a:p>
            <a:endParaRPr lang="en-US" sz="1200" dirty="0"/>
          </a:p>
          <a:p>
            <a:r>
              <a:rPr lang="en-US" sz="1200" dirty="0"/>
              <a:t>Why is feedback important? </a:t>
            </a:r>
          </a:p>
          <a:p>
            <a:endParaRPr lang="en-US" sz="1200" b="1" i="1" dirty="0"/>
          </a:p>
          <a:p>
            <a:r>
              <a:rPr lang="en-US" sz="1200" b="1" i="1" dirty="0"/>
              <a:t>In general, feedback is important to:</a:t>
            </a:r>
            <a:endParaRPr lang="en-US" sz="1200" dirty="0"/>
          </a:p>
          <a:p>
            <a:pPr marL="181240" indent="-181240">
              <a:buFont typeface="Arial" panose="020B0604020202020204" pitchFamily="34" charset="0"/>
              <a:buChar char="•"/>
            </a:pPr>
            <a:r>
              <a:rPr lang="en-US" sz="1200" b="1" i="1" dirty="0"/>
              <a:t>Prompt the exchange of information</a:t>
            </a:r>
            <a:endParaRPr lang="en-US" sz="1200" dirty="0"/>
          </a:p>
          <a:p>
            <a:pPr marL="181240" indent="-181240">
              <a:buFont typeface="Arial" panose="020B0604020202020204" pitchFamily="34" charset="0"/>
              <a:buChar char="•"/>
            </a:pPr>
            <a:r>
              <a:rPr lang="en-US" sz="1200" b="1" i="1" dirty="0"/>
              <a:t>Generate or revise the shared purpose of the conversation</a:t>
            </a:r>
            <a:endParaRPr lang="en-US" sz="1200" dirty="0"/>
          </a:p>
          <a:p>
            <a:pPr marL="181240" indent="-181240">
              <a:buFont typeface="Arial" panose="020B0604020202020204" pitchFamily="34" charset="0"/>
              <a:buChar char="•"/>
            </a:pPr>
            <a:r>
              <a:rPr lang="en-US" sz="1200" b="1" i="1" dirty="0"/>
              <a:t>Facilitate engagement between people</a:t>
            </a:r>
            <a:endParaRPr lang="en-US" sz="1200" dirty="0"/>
          </a:p>
          <a:p>
            <a:pPr marL="181240" indent="-181240">
              <a:buFont typeface="Arial" panose="020B0604020202020204" pitchFamily="34" charset="0"/>
              <a:buChar char="•"/>
            </a:pPr>
            <a:r>
              <a:rPr lang="en-US" sz="1200" b="1" i="1" dirty="0"/>
              <a:t>Help people listen, think, and respond to one another until the shared purpose is achieved</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12</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415776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the three types of questions? </a:t>
            </a:r>
          </a:p>
          <a:p>
            <a:endParaRPr lang="en-US" sz="1200" b="1" i="1" dirty="0"/>
          </a:p>
          <a:p>
            <a:r>
              <a:rPr lang="en-US" sz="1200" b="1" i="1" dirty="0"/>
              <a:t>Ask the participants for examples of each.</a:t>
            </a:r>
            <a:endParaRPr lang="en-US" sz="1200" dirty="0"/>
          </a:p>
          <a:p>
            <a:endParaRPr lang="en-US" sz="1200" b="1" i="1" dirty="0"/>
          </a:p>
          <a:p>
            <a:r>
              <a:rPr lang="en-US" sz="1200" b="1" i="1" dirty="0"/>
              <a:t>Describe and review the questioning methods </a:t>
            </a:r>
            <a:endParaRPr lang="en-US" sz="1200" dirty="0"/>
          </a:p>
          <a:p>
            <a:pPr marL="181240" indent="-181240">
              <a:buFont typeface="Arial" panose="020B0604020202020204" pitchFamily="34" charset="0"/>
              <a:buChar char="•"/>
            </a:pPr>
            <a:r>
              <a:rPr lang="en-US" sz="1200" b="1" i="1" dirty="0"/>
              <a:t>Overhead/undirected</a:t>
            </a:r>
            <a:endParaRPr lang="en-US" sz="1200" dirty="0"/>
          </a:p>
          <a:p>
            <a:pPr marL="181240" indent="-181240">
              <a:buFont typeface="Arial" panose="020B0604020202020204" pitchFamily="34" charset="0"/>
              <a:buChar char="•"/>
            </a:pPr>
            <a:r>
              <a:rPr lang="en-US" sz="1200" b="1" i="1" dirty="0"/>
              <a:t>Pre-directed</a:t>
            </a:r>
            <a:endParaRPr lang="en-US" sz="1200" dirty="0"/>
          </a:p>
          <a:p>
            <a:pPr marL="181240" indent="-181240">
              <a:buFont typeface="Arial" panose="020B0604020202020204" pitchFamily="34" charset="0"/>
              <a:buChar char="•"/>
            </a:pPr>
            <a:r>
              <a:rPr lang="en-US" sz="1200" b="1" i="1" dirty="0"/>
              <a:t>Overhead/directed</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13</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36741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should an instructor do when a participant gives a correct answer?</a:t>
            </a:r>
          </a:p>
          <a:p>
            <a:endParaRPr lang="en-US" sz="1200" b="1" i="1" dirty="0"/>
          </a:p>
          <a:p>
            <a:r>
              <a:rPr lang="en-US" sz="1200" b="1" i="1" dirty="0"/>
              <a:t>Review the following with the participants: </a:t>
            </a:r>
            <a:endParaRPr lang="en-US" sz="1200" dirty="0"/>
          </a:p>
          <a:p>
            <a:pPr marL="181240" indent="-181240">
              <a:buFont typeface="Arial" panose="020B0604020202020204" pitchFamily="34" charset="0"/>
              <a:buChar char="•"/>
            </a:pPr>
            <a:r>
              <a:rPr lang="en-US" sz="1200" b="1" i="1" dirty="0"/>
              <a:t>Commend participant</a:t>
            </a:r>
            <a:endParaRPr lang="en-US" sz="1200" dirty="0"/>
          </a:p>
          <a:p>
            <a:pPr marL="181240" indent="-181240">
              <a:buFont typeface="Arial" panose="020B0604020202020204" pitchFamily="34" charset="0"/>
              <a:buChar char="•"/>
            </a:pPr>
            <a:r>
              <a:rPr lang="en-US" sz="1200" b="1" i="1" dirty="0"/>
              <a:t>React with positive reinforcement</a:t>
            </a:r>
            <a:endParaRPr lang="en-US" sz="1200" dirty="0"/>
          </a:p>
          <a:p>
            <a:pPr marL="181240" indent="-181240">
              <a:buFont typeface="Arial" panose="020B0604020202020204" pitchFamily="34" charset="0"/>
              <a:buChar char="•"/>
            </a:pPr>
            <a:r>
              <a:rPr lang="en-US" sz="1200" b="1" i="1" dirty="0"/>
              <a:t>Don’t give bland acknowledgement</a:t>
            </a:r>
            <a:endParaRPr lang="en-US" sz="1200" dirty="0"/>
          </a:p>
          <a:p>
            <a:pPr marL="181240" indent="-181240">
              <a:buFont typeface="Arial" panose="020B0604020202020204" pitchFamily="34" charset="0"/>
              <a:buChar char="•"/>
            </a:pPr>
            <a:r>
              <a:rPr lang="en-US" sz="1200" b="1" i="1" dirty="0"/>
              <a:t>Don’t fail to give any reaction at all</a:t>
            </a:r>
            <a:endParaRPr lang="en-US" sz="1200" dirty="0"/>
          </a:p>
          <a:p>
            <a:endParaRPr lang="en-US" sz="1200" dirty="0"/>
          </a:p>
          <a:p>
            <a:r>
              <a:rPr lang="en-US" sz="1200" dirty="0"/>
              <a:t>What should an instructor do when a participant gives an incorrect answer? </a:t>
            </a:r>
          </a:p>
          <a:p>
            <a:endParaRPr lang="en-US" sz="1200" b="1" i="1" dirty="0"/>
          </a:p>
          <a:p>
            <a:r>
              <a:rPr lang="en-US" sz="1200" b="1" i="1" dirty="0"/>
              <a:t>Review the following with the participants:</a:t>
            </a:r>
            <a:endParaRPr lang="en-US" sz="1200" dirty="0"/>
          </a:p>
          <a:p>
            <a:pPr marL="181240" indent="-181240">
              <a:buFont typeface="Arial" panose="020B0604020202020204" pitchFamily="34" charset="0"/>
              <a:buChar char="•"/>
            </a:pPr>
            <a:r>
              <a:rPr lang="en-US" sz="1200" b="1" i="1" dirty="0"/>
              <a:t>Convey answer is incorrect</a:t>
            </a:r>
            <a:endParaRPr lang="en-US" sz="1200" dirty="0"/>
          </a:p>
          <a:p>
            <a:pPr marL="181240" indent="-181240">
              <a:buFont typeface="Arial" panose="020B0604020202020204" pitchFamily="34" charset="0"/>
              <a:buChar char="•"/>
            </a:pPr>
            <a:r>
              <a:rPr lang="en-US" sz="1200" b="1" i="1" dirty="0"/>
              <a:t>Do not react with frustration or anger</a:t>
            </a:r>
            <a:endParaRPr lang="en-US" sz="1200" dirty="0"/>
          </a:p>
          <a:p>
            <a:pPr marL="181240" indent="-181240">
              <a:buFont typeface="Arial" panose="020B0604020202020204" pitchFamily="34" charset="0"/>
              <a:buChar char="•"/>
            </a:pPr>
            <a:r>
              <a:rPr lang="en-US" sz="1200" b="1" i="1" dirty="0"/>
              <a:t>Do not embarrass the participant</a:t>
            </a:r>
            <a:endParaRPr lang="en-US" sz="1200" dirty="0"/>
          </a:p>
          <a:p>
            <a:pPr marL="181240" indent="-181240">
              <a:buFont typeface="Arial" panose="020B0604020202020204" pitchFamily="34" charset="0"/>
              <a:buChar char="•"/>
            </a:pPr>
            <a:r>
              <a:rPr lang="en-US" sz="1200" b="1" i="1" dirty="0"/>
              <a:t>Acknowledge partially correct answers </a:t>
            </a:r>
            <a:endParaRPr lang="en-US" sz="1200" dirty="0"/>
          </a:p>
          <a:p>
            <a:endParaRPr lang="en-US" sz="1200" dirty="0"/>
          </a:p>
          <a:p>
            <a:r>
              <a:rPr lang="en-US" sz="1200" dirty="0"/>
              <a:t>What should an instructor do if participants do not offer an answer?</a:t>
            </a:r>
          </a:p>
          <a:p>
            <a:endParaRPr lang="en-US" sz="1200" b="1" i="1" dirty="0"/>
          </a:p>
          <a:p>
            <a:r>
              <a:rPr lang="en-US" sz="1200" b="1" i="1" dirty="0"/>
              <a:t>Review the following with the participants:</a:t>
            </a:r>
            <a:r>
              <a:rPr lang="en-US" sz="1200" dirty="0"/>
              <a:t> </a:t>
            </a:r>
          </a:p>
          <a:p>
            <a:pPr marL="181240" indent="-181240">
              <a:buFont typeface="Arial" panose="020B0604020202020204" pitchFamily="34" charset="0"/>
              <a:buChar char="•"/>
            </a:pPr>
            <a:r>
              <a:rPr lang="en-US" sz="1200" b="1" i="1" dirty="0"/>
              <a:t>Provide the answer yourself</a:t>
            </a:r>
            <a:endParaRPr lang="en-US" sz="1200" dirty="0"/>
          </a:p>
          <a:p>
            <a:pPr marL="181240" indent="-181240">
              <a:buFont typeface="Arial" panose="020B0604020202020204" pitchFamily="34" charset="0"/>
              <a:buChar char="•"/>
            </a:pPr>
            <a:r>
              <a:rPr lang="en-US" sz="1200" b="1" i="1" dirty="0"/>
              <a:t>Redirect the question to another learner</a:t>
            </a:r>
            <a:endParaRPr lang="en-US" sz="1200" dirty="0"/>
          </a:p>
          <a:p>
            <a:pPr marL="181240" indent="-181240">
              <a:buFont typeface="Arial" panose="020B0604020202020204" pitchFamily="34" charset="0"/>
              <a:buChar char="•"/>
            </a:pPr>
            <a:r>
              <a:rPr lang="en-US" sz="1200" b="1" i="1" dirty="0"/>
              <a:t>Defer the question</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14</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75175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are some key considerations for problem situations? </a:t>
            </a:r>
          </a:p>
          <a:p>
            <a:endParaRPr lang="en-US" sz="1200" b="1" i="1" dirty="0"/>
          </a:p>
          <a:p>
            <a:r>
              <a:rPr lang="en-US" sz="1200" b="1" i="1" dirty="0"/>
              <a:t>The key considerations to responding to problem situations created by participants are:</a:t>
            </a:r>
            <a:endParaRPr lang="en-US" sz="1200" dirty="0"/>
          </a:p>
          <a:p>
            <a:pPr marL="181240" indent="-181240">
              <a:buFont typeface="Arial" panose="020B0604020202020204" pitchFamily="34" charset="0"/>
              <a:buChar char="•"/>
            </a:pPr>
            <a:r>
              <a:rPr lang="en-US" sz="1200" b="1" i="1" dirty="0"/>
              <a:t>Eliminate or minimize the problem behavior</a:t>
            </a:r>
            <a:endParaRPr lang="en-US" sz="1200" dirty="0"/>
          </a:p>
          <a:p>
            <a:pPr marL="181240" indent="-181240">
              <a:buFont typeface="Arial" panose="020B0604020202020204" pitchFamily="34" charset="0"/>
              <a:buChar char="•"/>
            </a:pPr>
            <a:r>
              <a:rPr lang="en-US" sz="1200" b="1" i="1" dirty="0"/>
              <a:t>Maintain the participant’s self-esteem</a:t>
            </a:r>
            <a:endParaRPr lang="en-US" sz="1200" dirty="0"/>
          </a:p>
          <a:p>
            <a:pPr marL="181240" indent="-181240">
              <a:buFont typeface="Arial" panose="020B0604020202020204" pitchFamily="34" charset="0"/>
              <a:buChar char="•"/>
            </a:pPr>
            <a:r>
              <a:rPr lang="en-US" sz="1200" b="1" i="1" dirty="0"/>
              <a:t>Avoid further disruption to learning</a:t>
            </a:r>
            <a:endParaRPr lang="en-US" sz="1200" dirty="0"/>
          </a:p>
          <a:p>
            <a:endParaRPr lang="en-US" sz="1200" b="1" i="1" dirty="0"/>
          </a:p>
          <a:p>
            <a:r>
              <a:rPr lang="en-US" sz="1200" b="1" i="1" dirty="0"/>
              <a:t>Emphasize:  Instructors should avoid harming a participant’s self-esteem; however, on rare occasions it may be more important to avoid further disruption to learning.</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15</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07235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Describe the purposes of training aids? </a:t>
            </a:r>
          </a:p>
          <a:p>
            <a:endParaRPr lang="en-US" sz="1200" b="1" i="1" dirty="0"/>
          </a:p>
          <a:p>
            <a:r>
              <a:rPr lang="en-US" sz="1200" b="1" i="1" dirty="0"/>
              <a:t>Training aids are essential for effective instruction. </a:t>
            </a:r>
            <a:endParaRPr lang="en-US" sz="1200" dirty="0"/>
          </a:p>
          <a:p>
            <a:pPr marL="181240" indent="-181240">
              <a:buFont typeface="Arial" panose="020B0604020202020204" pitchFamily="34" charset="0"/>
              <a:buChar char="•"/>
            </a:pPr>
            <a:r>
              <a:rPr lang="en-US" sz="1200" b="1" i="1" dirty="0"/>
              <a:t>Training aids may appeal to multiple senses, including: sight, hearing, smell, taste, and touch</a:t>
            </a:r>
            <a:endParaRPr lang="en-US" sz="1200" dirty="0"/>
          </a:p>
          <a:p>
            <a:pPr marL="181240" indent="-181240">
              <a:buFont typeface="Arial" panose="020B0604020202020204" pitchFamily="34" charset="0"/>
              <a:buChar char="•"/>
            </a:pPr>
            <a:r>
              <a:rPr lang="en-US" sz="1200" b="1" i="1" dirty="0"/>
              <a:t>Training aids serve to emphasize key points and help to reinforce participants’ understanding and retention of the material covered</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18455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936492"/>
            <a:ext cx="6126480" cy="5088636"/>
          </a:xfrm>
        </p:spPr>
        <p:txBody>
          <a:bodyPr/>
          <a:lstStyle/>
          <a:p>
            <a:r>
              <a:rPr lang="en-US" sz="1200" dirty="0"/>
              <a:t>What are commonly used training aids? </a:t>
            </a:r>
          </a:p>
          <a:p>
            <a:pPr lvl="0"/>
            <a:endParaRPr lang="en-US" sz="1200" b="1" i="1" dirty="0"/>
          </a:p>
          <a:p>
            <a:pPr marL="181240" indent="-181240">
              <a:buFont typeface="Arial" panose="020B0604020202020204" pitchFamily="34" charset="0"/>
              <a:buChar char="•"/>
            </a:pPr>
            <a:r>
              <a:rPr lang="en-US" sz="1200" b="1" i="1" dirty="0"/>
              <a:t>Prepared wall charts</a:t>
            </a:r>
          </a:p>
          <a:p>
            <a:pPr marL="638440" lvl="1" indent="-181240">
              <a:buFont typeface="Courier New" panose="02070309020205020404" pitchFamily="49" charset="0"/>
              <a:buChar char="o"/>
            </a:pPr>
            <a:r>
              <a:rPr lang="en-US" sz="1200" b="1" i="1" dirty="0"/>
              <a:t>Are very useful for summarizing basic or fundamental information that applies broadly to the entire course of instruction or major segments of it </a:t>
            </a:r>
          </a:p>
          <a:p>
            <a:pPr marL="638440" lvl="1" indent="-181240">
              <a:buFont typeface="Courier New" panose="02070309020205020404" pitchFamily="49" charset="0"/>
              <a:buChar char="o"/>
            </a:pPr>
            <a:r>
              <a:rPr lang="en-US" sz="1200" b="1" i="1" dirty="0"/>
              <a:t>Can be prepared in advance</a:t>
            </a:r>
          </a:p>
          <a:p>
            <a:pPr marL="638440" lvl="1" indent="-181240">
              <a:buFont typeface="Courier New" panose="02070309020205020404" pitchFamily="49" charset="0"/>
              <a:buChar char="o"/>
            </a:pPr>
            <a:r>
              <a:rPr lang="en-US" sz="1200" b="1" i="1" dirty="0"/>
              <a:t>Are typically left on display for an extended period of time </a:t>
            </a:r>
          </a:p>
          <a:p>
            <a:pPr marL="638440" lvl="1" indent="-181240">
              <a:buFont typeface="Courier New" panose="02070309020205020404" pitchFamily="49" charset="0"/>
              <a:buChar char="o"/>
            </a:pPr>
            <a:r>
              <a:rPr lang="en-US" sz="1200" b="1" i="1" dirty="0"/>
              <a:t>Should be large enough to be easily seen by all participants</a:t>
            </a:r>
          </a:p>
          <a:p>
            <a:pPr marL="638440" lvl="1" indent="-181240">
              <a:buFont typeface="Courier New" panose="02070309020205020404" pitchFamily="49" charset="0"/>
              <a:buChar char="o"/>
            </a:pPr>
            <a:r>
              <a:rPr lang="en-US" sz="1200" b="1" i="1" dirty="0"/>
              <a:t>Usually should not occupy the center of visual attention in the classroom; the center should be reserved for the screen and easel/easel pad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t>Audio/video</a:t>
            </a:r>
          </a:p>
          <a:p>
            <a:pPr marL="638440" marR="0" lvl="1" indent="-18124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i="1" dirty="0"/>
              <a:t>Always preview audio/video before showing</a:t>
            </a:r>
            <a:r>
              <a:rPr lang="en-US" sz="1200" b="1" i="1" baseline="0" dirty="0"/>
              <a:t> them to participants</a:t>
            </a:r>
          </a:p>
          <a:p>
            <a:pPr marL="638440" marR="0" lvl="1" indent="-18124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i="1" baseline="0" dirty="0"/>
              <a:t>Ensure compatibility of audio/video playback equipment with media format</a:t>
            </a:r>
          </a:p>
          <a:p>
            <a:pPr marL="638440" marR="0" lvl="1" indent="-18124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i="1" baseline="0" dirty="0"/>
              <a:t>Ensure the format can be seen and heard by all participants in all parts of the room</a:t>
            </a:r>
          </a:p>
          <a:p>
            <a:pPr marL="638440" marR="0" lvl="1" indent="-18124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i="1" baseline="0" dirty="0"/>
              <a:t>All instructors must be conscious of how the audio or video may affect participants.  If the content is potentially disturbing, instructors may want to provide an advisory warning regarding the content.  Give participants the option to leave the room during the playing of the audio or video</a:t>
            </a:r>
          </a:p>
          <a:p>
            <a:pPr marL="638440" marR="0" lvl="1" indent="-18124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i="1" baseline="0" dirty="0"/>
              <a:t>Always discuss the presentations:  do not simply show them and move on</a:t>
            </a:r>
          </a:p>
          <a:p>
            <a:pPr marL="638440" marR="0" lvl="1" indent="-18124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i="1" baseline="0" dirty="0"/>
              <a:t>Make sure the audio/video is relevant to the instruction/topic.  As a reminder, any outside videos/DVDs not provided as part of the NHTSA/IACP-approved curriculum must be pre-approved by the course manager or training coordinator</a:t>
            </a:r>
            <a:endParaRPr lang="en-US" sz="1200" dirty="0"/>
          </a:p>
          <a:p>
            <a:pPr marL="0" indent="0">
              <a:buFont typeface="Arial" panose="020B0604020202020204" pitchFamily="34" charset="0"/>
              <a:buNone/>
            </a:pPr>
            <a:r>
              <a:rPr lang="en-US" sz="1200" b="1" i="1" dirty="0"/>
              <a:t>Other commonly used training aids:</a:t>
            </a:r>
          </a:p>
          <a:p>
            <a:pPr marL="181240" indent="-181240">
              <a:buFont typeface="Arial" panose="020B0604020202020204" pitchFamily="34" charset="0"/>
              <a:buChar char="•"/>
            </a:pPr>
            <a:r>
              <a:rPr lang="en-US" sz="1200" b="1" i="1" dirty="0"/>
              <a:t>Whiteboard or easel/easel pad</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Handouts</a:t>
            </a:r>
            <a:endParaRPr lang="en-US" sz="1200" dirty="0"/>
          </a:p>
          <a:p>
            <a:pPr marL="181240" indent="-181240">
              <a:buFont typeface="Arial" panose="020B0604020202020204" pitchFamily="34" charset="0"/>
              <a:buChar char="•"/>
            </a:pPr>
            <a:r>
              <a:rPr lang="en-US" sz="1200" b="1" i="1" dirty="0" smtClean="0"/>
              <a:t>Props</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84847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Describe some of the considerations for planning an alcohol workshop. </a:t>
            </a:r>
          </a:p>
          <a:p>
            <a:endParaRPr lang="en-US" sz="1200" b="1" i="1" dirty="0"/>
          </a:p>
          <a:p>
            <a:r>
              <a:rPr lang="en-US" sz="1200" b="1" i="1" dirty="0"/>
              <a:t>Advanced planning should begin prior to the alcohol workshop.</a:t>
            </a:r>
            <a:r>
              <a:rPr lang="en-US" sz="1200" dirty="0"/>
              <a:t> </a:t>
            </a:r>
          </a:p>
          <a:p>
            <a:pPr marL="181240" indent="-181240">
              <a:buFont typeface="Arial" panose="020B0604020202020204" pitchFamily="34" charset="0"/>
              <a:buChar char="•"/>
            </a:pPr>
            <a:r>
              <a:rPr lang="en-US" sz="1200" b="1" i="1" dirty="0"/>
              <a:t>Select the volunteer drinkers</a:t>
            </a:r>
            <a:endParaRPr lang="en-US" sz="1200" dirty="0"/>
          </a:p>
          <a:p>
            <a:pPr marL="181240" indent="-181240">
              <a:buFont typeface="Arial" panose="020B0604020202020204" pitchFamily="34" charset="0"/>
              <a:buChar char="•"/>
            </a:pPr>
            <a:r>
              <a:rPr lang="en-US" sz="1200" b="1" i="1" dirty="0"/>
              <a:t>Prepare the volunteers</a:t>
            </a:r>
            <a:endParaRPr lang="en-US" sz="1200" dirty="0"/>
          </a:p>
          <a:p>
            <a:pPr marL="181240" indent="-181240">
              <a:buFont typeface="Arial" panose="020B0604020202020204" pitchFamily="34" charset="0"/>
              <a:buChar char="•"/>
            </a:pPr>
            <a:r>
              <a:rPr lang="en-US" sz="1200" b="1" i="1" dirty="0"/>
              <a:t>Secure the supplies</a:t>
            </a:r>
            <a:endParaRPr lang="en-US" sz="1200" dirty="0"/>
          </a:p>
          <a:p>
            <a:pPr marL="181240" indent="-181240">
              <a:buFont typeface="Arial" panose="020B0604020202020204" pitchFamily="34" charset="0"/>
              <a:buChar char="•"/>
            </a:pPr>
            <a:r>
              <a:rPr lang="en-US" sz="1200" b="1" i="1" dirty="0"/>
              <a:t>Select and assign monitors for the volunteers</a:t>
            </a:r>
            <a:endParaRPr lang="en-US" sz="1200" dirty="0"/>
          </a:p>
          <a:p>
            <a:pPr marL="181240" indent="-181240">
              <a:buFont typeface="Arial" panose="020B0604020202020204" pitchFamily="34" charset="0"/>
              <a:buChar char="•"/>
            </a:pPr>
            <a:r>
              <a:rPr lang="en-US" sz="1200" b="1" i="1" dirty="0"/>
              <a:t>Select and assign bartenders</a:t>
            </a:r>
            <a:endParaRPr lang="en-US" sz="1200" dirty="0"/>
          </a:p>
          <a:p>
            <a:pPr marL="181240" indent="-181240">
              <a:buFont typeface="Arial" panose="020B0604020202020204" pitchFamily="34" charset="0"/>
              <a:buChar char="•"/>
            </a:pPr>
            <a:r>
              <a:rPr lang="en-US" sz="1200" b="1" i="1" dirty="0"/>
              <a:t>Select and arrange facilities for the volunteer drinkers</a:t>
            </a:r>
            <a:endParaRPr lang="en-US" sz="1200" dirty="0"/>
          </a:p>
          <a:p>
            <a:pPr marL="181240" indent="-181240">
              <a:buFont typeface="Arial" panose="020B0604020202020204" pitchFamily="34" charset="0"/>
              <a:buChar char="•"/>
            </a:pPr>
            <a:r>
              <a:rPr lang="en-US" sz="1200" b="1" i="1" dirty="0"/>
              <a:t>Arrange transportation for the volunteer drinkers</a:t>
            </a:r>
            <a:endParaRPr lang="en-US" sz="1200" dirty="0"/>
          </a:p>
          <a:p>
            <a:pPr marL="181240" indent="-181240">
              <a:buFont typeface="Arial" panose="020B0604020202020204" pitchFamily="34" charset="0"/>
              <a:buChar char="•"/>
            </a:pPr>
            <a:r>
              <a:rPr lang="en-US" sz="1200" b="1" i="1" dirty="0"/>
              <a:t>Arrange for breath testing</a:t>
            </a:r>
            <a:endParaRPr lang="en-US" sz="1200" dirty="0"/>
          </a:p>
          <a:p>
            <a:endParaRPr lang="en-US" sz="1200" dirty="0"/>
          </a:p>
          <a:p>
            <a:r>
              <a:rPr lang="en-US" sz="1200" dirty="0"/>
              <a:t>What are the quantity and qualifications for volunteer drinkers? </a:t>
            </a:r>
          </a:p>
          <a:p>
            <a:endParaRPr lang="en-US" sz="1200" b="1" i="1" dirty="0"/>
          </a:p>
          <a:p>
            <a:r>
              <a:rPr lang="en-US" sz="1200" b="1" i="1" dirty="0"/>
              <a:t>It is suggested there be one volunteer drinker for every three to five participants. They must be at least 21 years old and should be physically capable of performing the SFSTs. It is preferred police officers not be used as volunteer drinkers and is strongly recommended drinkers be alcohol and drug free.</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18</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12716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57200" y="3657600"/>
            <a:ext cx="6400800" cy="5486400"/>
          </a:xfrm>
        </p:spPr>
        <p:txBody>
          <a:bodyPr/>
          <a:lstStyle/>
          <a:p>
            <a:r>
              <a:rPr lang="en-US" sz="1200" b="1" i="1" dirty="0"/>
              <a:t>Eye Examinations: Horizontal Gaze Nystagmus</a:t>
            </a:r>
          </a:p>
          <a:p>
            <a:pPr marL="181240" indent="-181240">
              <a:buFont typeface="Arial" panose="020B0604020202020204" pitchFamily="34" charset="0"/>
              <a:buChar char="•"/>
            </a:pPr>
            <a:r>
              <a:rPr lang="en-US" sz="1200" dirty="0"/>
              <a:t>What are the three validated clues of impairment </a:t>
            </a:r>
            <a:r>
              <a:rPr lang="en-US" sz="1200" dirty="0" smtClean="0"/>
              <a:t>established </a:t>
            </a:r>
            <a:r>
              <a:rPr lang="en-US" sz="1200" dirty="0"/>
              <a:t>for HGN?</a:t>
            </a:r>
          </a:p>
          <a:p>
            <a:pPr marL="664546" lvl="1" indent="-181240">
              <a:buFont typeface="Courier New" panose="02070309020205020404" pitchFamily="49" charset="0"/>
              <a:buChar char="o"/>
            </a:pPr>
            <a:r>
              <a:rPr lang="en-US" sz="1200" b="1" i="1" dirty="0"/>
              <a:t>Lack of Smooth Pursuit</a:t>
            </a:r>
            <a:endParaRPr lang="en-US" sz="1200" dirty="0"/>
          </a:p>
          <a:p>
            <a:pPr marL="664546" lvl="1" indent="-181240">
              <a:buFont typeface="Courier New" panose="02070309020205020404" pitchFamily="49" charset="0"/>
              <a:buChar char="o"/>
            </a:pPr>
            <a:r>
              <a:rPr lang="en-US" sz="1200" b="1" i="1" dirty="0"/>
              <a:t>Distinct and Sustained Nystagmus at Maximum Deviation</a:t>
            </a:r>
            <a:endParaRPr lang="en-US" sz="1200" dirty="0"/>
          </a:p>
          <a:p>
            <a:pPr marL="664546" lvl="1" indent="-181240">
              <a:buFont typeface="Courier New" panose="02070309020205020404" pitchFamily="49" charset="0"/>
              <a:buChar char="o"/>
            </a:pPr>
            <a:r>
              <a:rPr lang="en-US" sz="1200" b="1" i="1" dirty="0"/>
              <a:t>Angle of Onset of Nystagmus</a:t>
            </a:r>
            <a:endParaRPr lang="en-US" sz="1200" dirty="0"/>
          </a:p>
          <a:p>
            <a:pPr marL="181240" indent="-181240">
              <a:buFont typeface="Arial" panose="020B0604020202020204" pitchFamily="34" charset="0"/>
              <a:buChar char="•"/>
            </a:pPr>
            <a:r>
              <a:rPr lang="en-US" sz="1200" dirty="0"/>
              <a:t>What formula expresses the approximate statistical relationship between BAC and the angle of onset of nystagmus?  </a:t>
            </a:r>
            <a:r>
              <a:rPr lang="en-US" sz="1200" b="1" i="1" dirty="0"/>
              <a:t>BAC = 50 – Angle of Onset</a:t>
            </a:r>
            <a:endParaRPr lang="en-US" sz="1200" dirty="0"/>
          </a:p>
          <a:p>
            <a:pPr marL="181240" indent="-181240">
              <a:buFont typeface="Arial" panose="020B0604020202020204" pitchFamily="34" charset="0"/>
              <a:buChar char="•"/>
            </a:pPr>
            <a:r>
              <a:rPr lang="en-US" sz="1200" dirty="0"/>
              <a:t>What categories of drugs usually will cause HGN?</a:t>
            </a:r>
          </a:p>
          <a:p>
            <a:pPr marL="664546" lvl="1" indent="-181240">
              <a:buFont typeface="Courier New" panose="02070309020205020404" pitchFamily="49" charset="0"/>
              <a:buChar char="o"/>
            </a:pPr>
            <a:r>
              <a:rPr lang="en-US" sz="1200" b="1" i="1" dirty="0"/>
              <a:t>CNS Depressants</a:t>
            </a:r>
            <a:endParaRPr lang="en-US" sz="1200" dirty="0"/>
          </a:p>
          <a:p>
            <a:pPr marL="664546" lvl="1" indent="-181240">
              <a:buFont typeface="Courier New" panose="02070309020205020404" pitchFamily="49" charset="0"/>
              <a:buChar char="o"/>
            </a:pPr>
            <a:r>
              <a:rPr lang="en-US" sz="1200" b="1" i="1" dirty="0"/>
              <a:t>Dissociative Anesthetics</a:t>
            </a:r>
            <a:endParaRPr lang="en-US" sz="1200" dirty="0"/>
          </a:p>
          <a:p>
            <a:pPr marL="664546" lvl="1" indent="-181240">
              <a:buFont typeface="Courier New" panose="02070309020205020404" pitchFamily="49" charset="0"/>
              <a:buChar char="o"/>
            </a:pPr>
            <a:r>
              <a:rPr lang="en-US" sz="1200" b="1" i="1" dirty="0"/>
              <a:t>Inhalants</a:t>
            </a:r>
          </a:p>
          <a:p>
            <a:pPr marL="181240" indent="-181240">
              <a:buFont typeface="Arial" panose="020B0604020202020204" pitchFamily="34" charset="0"/>
              <a:buChar char="•"/>
            </a:pPr>
            <a:r>
              <a:rPr lang="en-US" sz="1200" dirty="0"/>
              <a:t>What categories of drugs usually will cause LOC?</a:t>
            </a:r>
          </a:p>
          <a:p>
            <a:pPr marL="664546" lvl="1" indent="-181240">
              <a:buFont typeface="Courier New" panose="02070309020205020404" pitchFamily="49" charset="0"/>
              <a:buChar char="o"/>
            </a:pPr>
            <a:r>
              <a:rPr lang="en-US" sz="1200" b="1" i="1" dirty="0"/>
              <a:t>CNS Depressants</a:t>
            </a:r>
            <a:endParaRPr lang="en-US" sz="1200" dirty="0"/>
          </a:p>
          <a:p>
            <a:pPr marL="664546" lvl="1" indent="-181240">
              <a:buFont typeface="Courier New" panose="02070309020205020404" pitchFamily="49" charset="0"/>
              <a:buChar char="o"/>
            </a:pPr>
            <a:r>
              <a:rPr lang="en-US" sz="1200" b="1" i="1" dirty="0"/>
              <a:t>Dissociative Anesthetics</a:t>
            </a:r>
            <a:endParaRPr lang="en-US" sz="1200" dirty="0"/>
          </a:p>
          <a:p>
            <a:pPr marL="664546" lvl="1" indent="-181240">
              <a:buFont typeface="Courier New" panose="02070309020205020404" pitchFamily="49" charset="0"/>
              <a:buChar char="o"/>
            </a:pPr>
            <a:r>
              <a:rPr lang="en-US" sz="1200" b="1" i="1" dirty="0"/>
              <a:t>Inhalants</a:t>
            </a:r>
          </a:p>
          <a:p>
            <a:pPr marL="664546" lvl="1" indent="-181240">
              <a:buFont typeface="Courier New" panose="02070309020205020404" pitchFamily="49" charset="0"/>
              <a:buChar char="o"/>
            </a:pPr>
            <a:r>
              <a:rPr lang="en-US" sz="1200" b="1" i="1" dirty="0"/>
              <a:t>Cannabis</a:t>
            </a:r>
            <a:endParaRPr lang="en-US" sz="1200" dirty="0"/>
          </a:p>
          <a:p>
            <a:pPr marL="483306" lvl="1" indent="0">
              <a:buFont typeface="Courier New" panose="02070309020205020404" pitchFamily="49" charset="0"/>
              <a:buNone/>
            </a:pPr>
            <a:endParaRPr lang="en-US" sz="1200" dirty="0"/>
          </a:p>
          <a:p>
            <a:r>
              <a:rPr lang="en-US" sz="1200" b="1" i="1" dirty="0" smtClean="0"/>
              <a:t>Review </a:t>
            </a:r>
            <a:r>
              <a:rPr lang="en-US" sz="1200" b="1" i="1" dirty="0"/>
              <a:t>of the Darkroom Examinations</a:t>
            </a:r>
            <a:endParaRPr lang="en-US" sz="1200" dirty="0"/>
          </a:p>
          <a:p>
            <a:pPr marL="181240" indent="-181240">
              <a:buFont typeface="Arial" panose="020B0604020202020204" pitchFamily="34" charset="0"/>
              <a:buChar char="•"/>
            </a:pPr>
            <a:r>
              <a:rPr lang="en-US" sz="1200" dirty="0"/>
              <a:t>What are the three lighting conditions under which we must estimate the size of the suspect’s pupils?</a:t>
            </a:r>
          </a:p>
          <a:p>
            <a:pPr marL="664546" lvl="1" indent="-181240">
              <a:buFont typeface="Courier New" panose="02070309020205020404" pitchFamily="49" charset="0"/>
              <a:buChar char="o"/>
            </a:pPr>
            <a:r>
              <a:rPr lang="en-US" sz="1200" b="1" i="1" dirty="0"/>
              <a:t>Room Light</a:t>
            </a:r>
            <a:endParaRPr lang="en-US" sz="1200" dirty="0"/>
          </a:p>
          <a:p>
            <a:pPr marL="664546" lvl="1" indent="-181240">
              <a:buFont typeface="Courier New" panose="02070309020205020404" pitchFamily="49" charset="0"/>
              <a:buChar char="o"/>
            </a:pPr>
            <a:r>
              <a:rPr lang="en-US" sz="1200" b="1" i="1" dirty="0"/>
              <a:t>Near Total Darkness</a:t>
            </a:r>
            <a:endParaRPr lang="en-US" sz="1200" dirty="0"/>
          </a:p>
          <a:p>
            <a:pPr marL="664546" lvl="1" indent="-181240">
              <a:buFont typeface="Courier New" panose="02070309020205020404" pitchFamily="49" charset="0"/>
              <a:buChar char="o"/>
            </a:pPr>
            <a:r>
              <a:rPr lang="en-US" sz="1200" b="1" i="1" dirty="0"/>
              <a:t>Direct Light</a:t>
            </a:r>
            <a:endParaRPr lang="en-US" sz="1200" dirty="0"/>
          </a:p>
          <a:p>
            <a:pPr marL="181240" indent="-181240">
              <a:buFont typeface="Arial" panose="020B0604020202020204" pitchFamily="34" charset="0"/>
              <a:buChar char="•"/>
            </a:pPr>
            <a:r>
              <a:rPr lang="en-US" sz="1200" dirty="0"/>
              <a:t>How long should we wait in the Darkroom before beginning to check the suspect’s pupils?  </a:t>
            </a:r>
            <a:r>
              <a:rPr lang="en-US" sz="1200" b="1" i="1" dirty="0"/>
              <a:t>At least 90 seconds</a:t>
            </a:r>
            <a:endParaRPr lang="en-US" sz="1200" dirty="0"/>
          </a:p>
          <a:p>
            <a:pPr marL="181240" indent="-181240">
              <a:buFont typeface="Arial" panose="020B0604020202020204" pitchFamily="34" charset="0"/>
              <a:buChar char="•"/>
            </a:pPr>
            <a:r>
              <a:rPr lang="en-US" sz="1200" dirty="0"/>
              <a:t>Name the device </a:t>
            </a:r>
            <a:r>
              <a:rPr lang="en-US" sz="1200" dirty="0" smtClean="0"/>
              <a:t>we </a:t>
            </a:r>
            <a:r>
              <a:rPr lang="en-US" sz="1200" dirty="0"/>
              <a:t>use to estimate the size of the suspect’s pupils.  </a:t>
            </a:r>
            <a:r>
              <a:rPr lang="en-US" sz="1200" b="1" i="1" dirty="0" err="1"/>
              <a:t>Pupillometer</a:t>
            </a:r>
            <a:endParaRPr lang="en-US" sz="1200" dirty="0"/>
          </a:p>
          <a:p>
            <a:pPr marL="181240" indent="-181240">
              <a:buFont typeface="Arial" panose="020B0604020202020204" pitchFamily="34" charset="0"/>
              <a:buChar char="•"/>
            </a:pPr>
            <a:r>
              <a:rPr lang="en-US" sz="1200" dirty="0"/>
              <a:t>What do the numbers on the </a:t>
            </a:r>
            <a:r>
              <a:rPr lang="en-US" sz="1200" dirty="0" err="1"/>
              <a:t>Pupillometer</a:t>
            </a:r>
            <a:r>
              <a:rPr lang="en-US" sz="1200" dirty="0"/>
              <a:t> refer to?  </a:t>
            </a:r>
            <a:r>
              <a:rPr lang="en-US" sz="1200" b="1" i="1" dirty="0"/>
              <a:t>The diameters of the dark circles/semi-circles</a:t>
            </a:r>
            <a:endParaRPr lang="en-US" sz="1200" dirty="0"/>
          </a:p>
          <a:p>
            <a:pPr marL="181240" indent="-181240">
              <a:buFont typeface="Arial" panose="020B0604020202020204" pitchFamily="34" charset="0"/>
              <a:buChar char="•"/>
            </a:pPr>
            <a:r>
              <a:rPr lang="en-US" sz="1200" dirty="0"/>
              <a:t>In what units of measurement are those numbers given?  </a:t>
            </a:r>
            <a:r>
              <a:rPr lang="en-US" sz="1200" b="1" i="1" dirty="0"/>
              <a:t>In millimeters</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11:  Course Review, Examination, Evaluation, and Wrap-Up</a:t>
            </a:r>
          </a:p>
          <a:p>
            <a:r>
              <a:rPr lang="en-US" sz="1200" dirty="0"/>
              <a:t>Estimated time for Session 11: 2 Hours, 30 Minutes (depending on class size)</a:t>
            </a:r>
          </a:p>
          <a:p>
            <a:endParaRPr lang="en-US" sz="1200" dirty="0"/>
          </a:p>
          <a:p>
            <a:r>
              <a:rPr lang="en-US" sz="1200" b="1" dirty="0"/>
              <a:t>Contents</a:t>
            </a:r>
            <a:endParaRPr lang="en-US" sz="1200" dirty="0"/>
          </a:p>
          <a:p>
            <a:pPr marL="543719" indent="-543719">
              <a:buFont typeface="+mj-lt"/>
              <a:buAutoNum type="alphaUcPeriod"/>
            </a:pPr>
            <a:r>
              <a:rPr lang="en-US" sz="1200" dirty="0"/>
              <a:t>Review</a:t>
            </a:r>
          </a:p>
          <a:p>
            <a:pPr marL="543719" indent="-543719">
              <a:buFont typeface="+mj-lt"/>
              <a:buAutoNum type="alphaUcPeriod"/>
            </a:pPr>
            <a:r>
              <a:rPr lang="en-US" sz="1200" dirty="0"/>
              <a:t>Final Exam</a:t>
            </a:r>
          </a:p>
          <a:p>
            <a:pPr marL="543719" indent="-543719">
              <a:buFont typeface="+mj-lt"/>
              <a:buAutoNum type="alphaUcPeriod"/>
            </a:pPr>
            <a:r>
              <a:rPr lang="en-US" sz="1200" dirty="0"/>
              <a:t>Closing Remarks</a:t>
            </a:r>
          </a:p>
          <a:p>
            <a:pPr marL="543719" indent="-543719">
              <a:buFont typeface="+mj-lt"/>
              <a:buAutoNum type="alphaUcPeriod"/>
            </a:pPr>
            <a:r>
              <a:rPr lang="en-US" sz="1200" dirty="0"/>
              <a:t>Course</a:t>
            </a:r>
            <a:r>
              <a:rPr lang="en-US" sz="1200" baseline="0" dirty="0"/>
              <a:t> Completion Certificates</a:t>
            </a:r>
          </a:p>
          <a:p>
            <a:pPr marL="543719" indent="-543719">
              <a:buFont typeface="+mj-lt"/>
              <a:buAutoNum type="alphaUcPeriod"/>
            </a:pPr>
            <a:r>
              <a:rPr lang="en-US" sz="1200" baseline="0" dirty="0"/>
              <a:t>Course Evaluation</a:t>
            </a:r>
            <a:endParaRPr lang="en-US" sz="1200" dirty="0"/>
          </a:p>
          <a:p>
            <a:pPr marL="543719" indent="-543719">
              <a:buFont typeface="+mj-lt"/>
              <a:buAutoNum type="alphaUcPeriod"/>
            </a:pPr>
            <a:r>
              <a:rPr lang="en-US" sz="1200" dirty="0"/>
              <a:t>Questions</a:t>
            </a:r>
          </a:p>
          <a:p>
            <a:r>
              <a:rPr lang="en-US" sz="1200" cap="all" dirty="0"/>
              <a:t> </a:t>
            </a:r>
          </a:p>
          <a:p>
            <a:r>
              <a:rPr lang="en-US" sz="1200" b="1" dirty="0"/>
              <a:t>Materials</a:t>
            </a:r>
          </a:p>
          <a:p>
            <a:r>
              <a:rPr lang="en-US" sz="1200" dirty="0"/>
              <a:t>Presentation slides</a:t>
            </a:r>
          </a:p>
          <a:p>
            <a:r>
              <a:rPr lang="en-US" sz="1200" dirty="0"/>
              <a:t>DRE Pre-School and </a:t>
            </a:r>
            <a:r>
              <a:rPr lang="en-US" sz="1200" dirty="0" smtClean="0"/>
              <a:t>7-Day </a:t>
            </a:r>
            <a:r>
              <a:rPr lang="en-US" sz="1200" dirty="0"/>
              <a:t>School Administrator Guide</a:t>
            </a:r>
          </a:p>
          <a:p>
            <a:r>
              <a:rPr lang="en-US" sz="1200" dirty="0"/>
              <a:t>Post test</a:t>
            </a:r>
          </a:p>
          <a:p>
            <a:endParaRPr lang="en-US" sz="1200" dirty="0"/>
          </a:p>
          <a:p>
            <a:r>
              <a:rPr lang="en-US" sz="1200" dirty="0"/>
              <a:t> </a:t>
            </a:r>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2</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936492"/>
            <a:ext cx="6400800" cy="5088636"/>
          </a:xfrm>
        </p:spPr>
        <p:txBody>
          <a:bodyPr/>
          <a:lstStyle/>
          <a:p>
            <a:r>
              <a:rPr lang="en-US" sz="1200" b="1" i="1" dirty="0"/>
              <a:t>General Review Questions</a:t>
            </a:r>
            <a:endParaRPr lang="en-US" sz="1200" dirty="0"/>
          </a:p>
          <a:p>
            <a:pPr marL="181240" indent="-181240">
              <a:buFont typeface="Arial" panose="020B0604020202020204" pitchFamily="34" charset="0"/>
              <a:buChar char="•"/>
            </a:pPr>
            <a:r>
              <a:rPr lang="en-US" sz="1200" dirty="0"/>
              <a:t>What is the medical or technical term for “droopy eyelids”?  </a:t>
            </a:r>
            <a:r>
              <a:rPr lang="en-US" sz="1200" b="1" i="1" dirty="0"/>
              <a:t>Ptosis</a:t>
            </a:r>
            <a:endParaRPr lang="en-US" sz="1200" dirty="0"/>
          </a:p>
          <a:p>
            <a:pPr marL="181240" indent="-181240">
              <a:buFont typeface="Arial" panose="020B0604020202020204" pitchFamily="34" charset="0"/>
              <a:buChar char="•"/>
            </a:pPr>
            <a:r>
              <a:rPr lang="en-US" sz="1200" dirty="0"/>
              <a:t>What does “Piloerection” mean? What drug often causes piloerection?  </a:t>
            </a:r>
            <a:r>
              <a:rPr lang="en-US" sz="1200" b="1" i="1" dirty="0"/>
              <a:t>“Piloerection” means “Hair Standing Up”, or “Goose Bumps”. It is often caused by LSD</a:t>
            </a:r>
            <a:endParaRPr lang="en-US" sz="1200" dirty="0"/>
          </a:p>
          <a:p>
            <a:pPr marL="181240" indent="-181240">
              <a:buFont typeface="Arial" panose="020B0604020202020204" pitchFamily="34" charset="0"/>
              <a:buChar char="•"/>
            </a:pPr>
            <a:r>
              <a:rPr lang="en-US" sz="1200" dirty="0"/>
              <a:t>What is the medical or technical term for Heroin?  </a:t>
            </a:r>
            <a:r>
              <a:rPr lang="en-US" sz="1200" b="1" i="1" dirty="0"/>
              <a:t>Diacetyl Morphine</a:t>
            </a:r>
            <a:endParaRPr lang="en-US" sz="1200" dirty="0"/>
          </a:p>
          <a:p>
            <a:pPr marL="181240" indent="-181240">
              <a:buFont typeface="Arial" panose="020B0604020202020204" pitchFamily="34" charset="0"/>
              <a:buChar char="•"/>
            </a:pPr>
            <a:r>
              <a:rPr lang="en-US" sz="1200" dirty="0"/>
              <a:t>Explain the terms “Null”, “Additive”, “Antagonistic” and “Overlapping” Effect as they apply to </a:t>
            </a:r>
            <a:r>
              <a:rPr lang="en-US" sz="1200" dirty="0" err="1"/>
              <a:t>polydrug</a:t>
            </a:r>
            <a:r>
              <a:rPr lang="en-US" sz="1200" dirty="0"/>
              <a:t> use. Give examples</a:t>
            </a:r>
          </a:p>
          <a:p>
            <a:pPr marL="664546" lvl="1" indent="-181240">
              <a:buFont typeface="Courier New" panose="02070309020205020404" pitchFamily="49" charset="0"/>
              <a:buChar char="o"/>
            </a:pPr>
            <a:r>
              <a:rPr lang="en-US" sz="1200" b="1" i="1" dirty="0"/>
              <a:t>“Null”: neither drug affects some specific indicator</a:t>
            </a:r>
            <a:endParaRPr lang="en-US" sz="1200" dirty="0"/>
          </a:p>
          <a:p>
            <a:pPr marL="664546" lvl="1" indent="-181240">
              <a:buFont typeface="Courier New" panose="02070309020205020404" pitchFamily="49" charset="0"/>
              <a:buChar char="o"/>
            </a:pPr>
            <a:r>
              <a:rPr lang="en-US" sz="1200" b="1" i="1" dirty="0"/>
              <a:t>“Additive”: the two drugs produce some identical effects</a:t>
            </a:r>
            <a:endParaRPr lang="en-US" sz="1200" dirty="0"/>
          </a:p>
          <a:p>
            <a:pPr marL="664546" lvl="1" indent="-181240">
              <a:buFont typeface="Courier New" panose="02070309020205020404" pitchFamily="49" charset="0"/>
              <a:buChar char="o"/>
            </a:pPr>
            <a:r>
              <a:rPr lang="en-US" sz="1200" b="1" i="1" dirty="0"/>
              <a:t>“Antagonistic”: the two drugs produce some directly opposite effects</a:t>
            </a:r>
            <a:endParaRPr lang="en-US" sz="1200" dirty="0"/>
          </a:p>
          <a:p>
            <a:pPr marL="664546" lvl="1" indent="-181240">
              <a:buFont typeface="Courier New" panose="02070309020205020404" pitchFamily="49" charset="0"/>
              <a:buChar char="o"/>
            </a:pPr>
            <a:r>
              <a:rPr lang="en-US" sz="1200" b="1" i="1" dirty="0"/>
              <a:t>“Overlapping”: one drug affects some symptom that the other doesn’t affect, and vice versa</a:t>
            </a:r>
            <a:endParaRPr lang="en-US" sz="1200" dirty="0"/>
          </a:p>
          <a:p>
            <a:pPr marL="181240" indent="-181240">
              <a:buFont typeface="Arial" panose="020B0604020202020204" pitchFamily="34" charset="0"/>
              <a:buChar char="•"/>
            </a:pPr>
            <a:r>
              <a:rPr lang="en-US" sz="1200" dirty="0"/>
              <a:t>What is “Rebound Dilation”?  </a:t>
            </a:r>
            <a:r>
              <a:rPr lang="en-US" sz="1200" b="1" i="1" dirty="0"/>
              <a:t>“Rebound Dilation” is a period of pupillary constriction followed by a period of pupillary dilation where the pupil steadily increases in size and does not return to its original size.</a:t>
            </a:r>
            <a:endParaRPr lang="en-US" sz="1200" dirty="0"/>
          </a:p>
          <a:p>
            <a:pPr marL="181240" indent="-181240">
              <a:buFont typeface="Arial" panose="020B0604020202020204" pitchFamily="34" charset="0"/>
              <a:buChar char="•"/>
            </a:pPr>
            <a:r>
              <a:rPr lang="en-US" sz="1200" dirty="0"/>
              <a:t>What is pupillary unrest?  </a:t>
            </a:r>
            <a:r>
              <a:rPr lang="en-US" sz="1200" b="1" i="1" dirty="0"/>
              <a:t>The continuous change in the size of the pupils that may be observed under room or steady light conditions.</a:t>
            </a:r>
            <a:endParaRPr lang="en-US" sz="1200" dirty="0"/>
          </a:p>
          <a:p>
            <a:pPr marL="181240" indent="-181240">
              <a:buFont typeface="Arial" panose="020B0604020202020204" pitchFamily="34" charset="0"/>
              <a:buChar char="•"/>
            </a:pPr>
            <a:r>
              <a:rPr lang="en-US" sz="1200" dirty="0"/>
              <a:t>What does “Bruxism” mean?  </a:t>
            </a:r>
            <a:r>
              <a:rPr lang="en-US" sz="1200" b="1" i="1" dirty="0"/>
              <a:t>Grinding the teeth</a:t>
            </a:r>
            <a:endParaRPr lang="en-US" sz="1200" dirty="0"/>
          </a:p>
          <a:p>
            <a:pPr marL="181240" indent="-181240">
              <a:buFont typeface="Arial" panose="020B0604020202020204" pitchFamily="34" charset="0"/>
              <a:buChar char="•"/>
            </a:pPr>
            <a:r>
              <a:rPr lang="en-US" sz="1200" dirty="0"/>
              <a:t>What does the number denoting the size of a hypodermic needle refer to?  </a:t>
            </a:r>
            <a:r>
              <a:rPr lang="en-US" sz="1200" b="1" i="1" dirty="0"/>
              <a:t>The inside diameter of the needle</a:t>
            </a:r>
            <a:endParaRPr lang="en-US" sz="1200" dirty="0"/>
          </a:p>
          <a:p>
            <a:pPr marL="181240" indent="-181240">
              <a:buFont typeface="Arial" panose="020B0604020202020204" pitchFamily="34" charset="0"/>
              <a:buChar char="•"/>
            </a:pPr>
            <a:r>
              <a:rPr lang="en-US" sz="1200" dirty="0"/>
              <a:t>What does “Synesthesia” mean?  </a:t>
            </a:r>
            <a:r>
              <a:rPr lang="en-US" sz="1200" b="1" i="1" dirty="0"/>
              <a:t>A mixing of senses, i.e., hearing colors or seeing sounds</a:t>
            </a:r>
            <a:endParaRPr lang="en-US" sz="1200" dirty="0"/>
          </a:p>
          <a:p>
            <a:pPr marL="181240" indent="-181240">
              <a:buFont typeface="Arial" panose="020B0604020202020204" pitchFamily="34" charset="0"/>
              <a:buChar char="•"/>
            </a:pPr>
            <a:r>
              <a:rPr lang="en-US" sz="1200" dirty="0"/>
              <a:t>What is “</a:t>
            </a:r>
            <a:r>
              <a:rPr lang="en-US" sz="1200" dirty="0" err="1"/>
              <a:t>Sinsemilla</a:t>
            </a:r>
            <a:r>
              <a:rPr lang="en-US" sz="1200" dirty="0"/>
              <a:t>”?  </a:t>
            </a:r>
            <a:r>
              <a:rPr lang="en-US" sz="1200" b="1" i="1" dirty="0"/>
              <a:t>A variety of marijuana with a high concentration of THC</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20</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General Review Questions</a:t>
            </a:r>
            <a:endParaRPr lang="en-US" sz="1200" dirty="0"/>
          </a:p>
          <a:p>
            <a:pPr marL="181240" indent="-181240">
              <a:buFont typeface="Arial" panose="020B0604020202020204" pitchFamily="34" charset="0"/>
              <a:buChar char="•"/>
            </a:pPr>
            <a:r>
              <a:rPr lang="en-US" sz="1200" dirty="0"/>
              <a:t>What are the twelve major components of the DRE drug influence evaluation?</a:t>
            </a:r>
          </a:p>
          <a:p>
            <a:pPr marL="664546" lvl="1" indent="-181240">
              <a:buFont typeface="Courier New" panose="02070309020205020404" pitchFamily="49" charset="0"/>
              <a:buChar char="o"/>
            </a:pPr>
            <a:r>
              <a:rPr lang="en-US" sz="1200" b="1" i="1" dirty="0"/>
              <a:t>Breath Alcohol Test</a:t>
            </a:r>
            <a:endParaRPr lang="en-US" sz="1200" dirty="0"/>
          </a:p>
          <a:p>
            <a:pPr marL="664546" lvl="1" indent="-181240">
              <a:buFont typeface="Courier New" panose="02070309020205020404" pitchFamily="49" charset="0"/>
              <a:buChar char="o"/>
            </a:pPr>
            <a:r>
              <a:rPr lang="en-US" sz="1200" b="1" i="1" dirty="0"/>
              <a:t>Interview of Arresting Officer</a:t>
            </a:r>
            <a:endParaRPr lang="en-US" sz="1200" dirty="0"/>
          </a:p>
          <a:p>
            <a:pPr marL="664546" lvl="1" indent="-181240">
              <a:buFont typeface="Courier New" panose="02070309020205020404" pitchFamily="49" charset="0"/>
              <a:buChar char="o"/>
            </a:pPr>
            <a:r>
              <a:rPr lang="en-US" sz="1200" b="1" i="1" dirty="0"/>
              <a:t>Preliminary Examination</a:t>
            </a:r>
            <a:endParaRPr lang="en-US" sz="1200" dirty="0"/>
          </a:p>
          <a:p>
            <a:pPr marL="664546" lvl="1" indent="-181240">
              <a:buFont typeface="Courier New" panose="02070309020205020404" pitchFamily="49" charset="0"/>
              <a:buChar char="o"/>
            </a:pPr>
            <a:r>
              <a:rPr lang="en-US" sz="1200" b="1" i="1" dirty="0"/>
              <a:t>Examinations of the Eyes</a:t>
            </a:r>
            <a:endParaRPr lang="en-US" sz="1200" dirty="0"/>
          </a:p>
          <a:p>
            <a:pPr marL="664546" lvl="1" indent="-181240">
              <a:buFont typeface="Courier New" panose="02070309020205020404" pitchFamily="49" charset="0"/>
              <a:buChar char="o"/>
            </a:pPr>
            <a:r>
              <a:rPr lang="en-US" sz="1200" b="1" i="1" dirty="0"/>
              <a:t>Divided Attention Tests</a:t>
            </a:r>
            <a:endParaRPr lang="en-US" sz="1200" dirty="0"/>
          </a:p>
          <a:p>
            <a:pPr marL="664546" lvl="1" indent="-181240">
              <a:buFont typeface="Courier New" panose="02070309020205020404" pitchFamily="49" charset="0"/>
              <a:buChar char="o"/>
            </a:pPr>
            <a:r>
              <a:rPr lang="en-US" sz="1200" b="1" i="1" dirty="0"/>
              <a:t>Vital Signs Examinations</a:t>
            </a:r>
            <a:endParaRPr lang="en-US" sz="1200" dirty="0"/>
          </a:p>
          <a:p>
            <a:pPr marL="664546" lvl="1" indent="-181240">
              <a:buFont typeface="Courier New" panose="02070309020205020404" pitchFamily="49" charset="0"/>
              <a:buChar char="o"/>
            </a:pPr>
            <a:r>
              <a:rPr lang="en-US" sz="1200" b="1" i="1" dirty="0"/>
              <a:t>Dark Room Examinations</a:t>
            </a:r>
            <a:endParaRPr lang="en-US" sz="1200" dirty="0"/>
          </a:p>
          <a:p>
            <a:pPr marL="664546" lvl="1" indent="-181240">
              <a:buFont typeface="Courier New" panose="02070309020205020404" pitchFamily="49" charset="0"/>
              <a:buChar char="o"/>
            </a:pPr>
            <a:r>
              <a:rPr lang="en-US" sz="1200" b="1" i="1" dirty="0"/>
              <a:t>Examination for Muscle Tone</a:t>
            </a:r>
            <a:endParaRPr lang="en-US" sz="1200" dirty="0"/>
          </a:p>
          <a:p>
            <a:pPr marL="664546" lvl="1" indent="-181240">
              <a:buFont typeface="Courier New" panose="02070309020205020404" pitchFamily="49" charset="0"/>
              <a:buChar char="o"/>
            </a:pPr>
            <a:r>
              <a:rPr lang="en-US" sz="1200" b="1" i="1" dirty="0"/>
              <a:t>Examination for Injection Sites</a:t>
            </a:r>
            <a:endParaRPr lang="en-US" sz="1200" dirty="0"/>
          </a:p>
          <a:p>
            <a:pPr marL="664546" lvl="1" indent="-181240">
              <a:buFont typeface="Courier New" panose="02070309020205020404" pitchFamily="49" charset="0"/>
              <a:buChar char="o"/>
            </a:pPr>
            <a:r>
              <a:rPr lang="en-US" sz="1200" b="1" i="1" dirty="0"/>
              <a:t>Suspect’s Statements</a:t>
            </a:r>
            <a:endParaRPr lang="en-US" sz="1200" dirty="0"/>
          </a:p>
          <a:p>
            <a:pPr marL="664546" lvl="1" indent="-181240">
              <a:buFont typeface="Courier New" panose="02070309020205020404" pitchFamily="49" charset="0"/>
              <a:buChar char="o"/>
            </a:pPr>
            <a:r>
              <a:rPr lang="en-US" sz="1200" b="1" i="1" dirty="0"/>
              <a:t>Opinion of the Evaluator</a:t>
            </a:r>
            <a:endParaRPr lang="en-US" sz="1200" dirty="0"/>
          </a:p>
          <a:p>
            <a:pPr marL="664546" lvl="1" indent="-181240">
              <a:buFont typeface="Courier New" panose="02070309020205020404" pitchFamily="49" charset="0"/>
              <a:buChar char="o"/>
            </a:pPr>
            <a:r>
              <a:rPr lang="en-US" sz="1200" b="1" i="1" dirty="0"/>
              <a:t>Toxicological Exam</a:t>
            </a:r>
            <a:endParaRPr lang="en-US" sz="1200" dirty="0"/>
          </a:p>
          <a:p>
            <a:endParaRPr lang="en-US" sz="1200" b="1" i="1" dirty="0"/>
          </a:p>
          <a:p>
            <a:r>
              <a:rPr lang="en-US" sz="1200" b="1" i="1" dirty="0"/>
              <a:t>Review of Physiology</a:t>
            </a:r>
            <a:endParaRPr lang="en-US" sz="1200" dirty="0"/>
          </a:p>
          <a:p>
            <a:pPr marL="664546" lvl="1" indent="-181240">
              <a:buFont typeface="Courier New" panose="02070309020205020404" pitchFamily="49" charset="0"/>
              <a:buChar char="o"/>
            </a:pPr>
            <a:r>
              <a:rPr lang="en-US" sz="1200" b="1" i="1" dirty="0"/>
              <a:t>M is for Muscular System</a:t>
            </a:r>
            <a:endParaRPr lang="en-US" sz="1200" dirty="0"/>
          </a:p>
          <a:p>
            <a:pPr marL="664546" lvl="1" indent="-181240">
              <a:buFont typeface="Courier New" panose="02070309020205020404" pitchFamily="49" charset="0"/>
              <a:buChar char="o"/>
            </a:pPr>
            <a:r>
              <a:rPr lang="en-US" sz="1200" b="1" i="1" dirty="0"/>
              <a:t>U is for Urinary System</a:t>
            </a:r>
            <a:endParaRPr lang="en-US" sz="1200" dirty="0"/>
          </a:p>
          <a:p>
            <a:pPr marL="664546" lvl="1" indent="-181240">
              <a:buFont typeface="Courier New" panose="02070309020205020404" pitchFamily="49" charset="0"/>
              <a:buChar char="o"/>
            </a:pPr>
            <a:r>
              <a:rPr lang="en-US" sz="1200" b="1" i="1" dirty="0"/>
              <a:t>R is for Respiratory System</a:t>
            </a:r>
            <a:endParaRPr lang="en-US" sz="1200" dirty="0"/>
          </a:p>
          <a:p>
            <a:pPr marL="664546" lvl="1" indent="-181240">
              <a:buFont typeface="Courier New" panose="02070309020205020404" pitchFamily="49" charset="0"/>
              <a:buChar char="o"/>
            </a:pPr>
            <a:r>
              <a:rPr lang="en-US" sz="1200" b="1" i="1" dirty="0"/>
              <a:t>D is for Digestive System</a:t>
            </a:r>
            <a:endParaRPr lang="en-US" sz="1200" dirty="0"/>
          </a:p>
          <a:p>
            <a:pPr marL="664546" lvl="1" indent="-181240">
              <a:buFont typeface="Courier New" panose="02070309020205020404" pitchFamily="49" charset="0"/>
              <a:buChar char="o"/>
            </a:pPr>
            <a:r>
              <a:rPr lang="en-US" sz="1200" b="1" i="1" dirty="0"/>
              <a:t>E is for Endocrine System</a:t>
            </a:r>
            <a:endParaRPr lang="en-US" sz="1200" dirty="0"/>
          </a:p>
          <a:p>
            <a:pPr marL="664546" lvl="1" indent="-181240">
              <a:buFont typeface="Courier New" panose="02070309020205020404" pitchFamily="49" charset="0"/>
              <a:buChar char="o"/>
            </a:pPr>
            <a:r>
              <a:rPr lang="en-US" sz="1200" b="1" i="1" dirty="0"/>
              <a:t>R is for Reproductive System</a:t>
            </a:r>
            <a:endParaRPr lang="en-US" sz="1200" dirty="0"/>
          </a:p>
          <a:p>
            <a:pPr marL="664546" lvl="1" indent="-181240">
              <a:buFont typeface="Courier New" panose="02070309020205020404" pitchFamily="49" charset="0"/>
              <a:buChar char="o"/>
            </a:pPr>
            <a:r>
              <a:rPr lang="en-US" sz="1200" b="1" i="1" dirty="0"/>
              <a:t>S is for Skeletal System</a:t>
            </a:r>
            <a:endParaRPr lang="en-US" sz="1200" dirty="0"/>
          </a:p>
          <a:p>
            <a:pPr marL="664546" lvl="1" indent="-181240">
              <a:buFont typeface="Courier New" panose="02070309020205020404" pitchFamily="49" charset="0"/>
              <a:buChar char="o"/>
            </a:pPr>
            <a:r>
              <a:rPr lang="en-US" sz="1200" b="1" i="1" dirty="0"/>
              <a:t>I is for Integumentary System</a:t>
            </a:r>
            <a:endParaRPr lang="en-US" sz="1200" dirty="0"/>
          </a:p>
          <a:p>
            <a:pPr marL="664546" lvl="1" indent="-181240">
              <a:buFont typeface="Courier New" panose="02070309020205020404" pitchFamily="49" charset="0"/>
              <a:buChar char="o"/>
            </a:pPr>
            <a:r>
              <a:rPr lang="en-US" sz="1200" b="1" i="1" dirty="0"/>
              <a:t>N is for Nervous System</a:t>
            </a:r>
            <a:endParaRPr lang="en-US" sz="1200" dirty="0"/>
          </a:p>
          <a:p>
            <a:pPr marL="664546" lvl="1" indent="-181240">
              <a:buFont typeface="Courier New" panose="02070309020205020404" pitchFamily="49" charset="0"/>
              <a:buChar char="o"/>
            </a:pPr>
            <a:r>
              <a:rPr lang="en-US" sz="1200" b="1" i="1" dirty="0"/>
              <a:t>C is for Circulatory System</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21</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General Review Questions</a:t>
            </a:r>
            <a:endParaRPr lang="en-US" sz="1200" dirty="0"/>
          </a:p>
          <a:p>
            <a:pPr marL="181240" indent="-181240">
              <a:buFont typeface="Arial" panose="020B0604020202020204" pitchFamily="34" charset="0"/>
              <a:buChar char="•"/>
            </a:pPr>
            <a:r>
              <a:rPr lang="en-US" sz="1200" dirty="0"/>
              <a:t>What is the distinction between the “Smooth” muscles and the ”Striated” muscles?  </a:t>
            </a:r>
            <a:r>
              <a:rPr lang="en-US" sz="1200" b="1" i="1" dirty="0"/>
              <a:t>We consciously control the Striated; we don’t consciously control the Smooth</a:t>
            </a:r>
            <a:endParaRPr lang="en-US" sz="1200" dirty="0"/>
          </a:p>
          <a:p>
            <a:pPr marL="181240" indent="-181240">
              <a:buFont typeface="Arial" panose="020B0604020202020204" pitchFamily="34" charset="0"/>
              <a:buChar char="•"/>
            </a:pPr>
            <a:r>
              <a:rPr lang="en-US" sz="1200" dirty="0"/>
              <a:t>What do we call the chemicals </a:t>
            </a:r>
            <a:r>
              <a:rPr lang="en-US" sz="1200" dirty="0" smtClean="0"/>
              <a:t>produced </a:t>
            </a:r>
            <a:r>
              <a:rPr lang="en-US" sz="1200" dirty="0"/>
              <a:t>by the Endocrine System?  </a:t>
            </a:r>
            <a:r>
              <a:rPr lang="en-US" sz="1200" b="1" i="1" dirty="0"/>
              <a:t>Hormones</a:t>
            </a:r>
            <a:endParaRPr lang="en-US" sz="1200" dirty="0"/>
          </a:p>
          <a:p>
            <a:pPr marL="181240" indent="-181240">
              <a:buFont typeface="Arial" panose="020B0604020202020204" pitchFamily="34" charset="0"/>
              <a:buChar char="•"/>
            </a:pPr>
            <a:r>
              <a:rPr lang="en-US" sz="1200" dirty="0"/>
              <a:t>What is a neuron?  </a:t>
            </a:r>
            <a:r>
              <a:rPr lang="en-US" sz="1200" b="1" i="1" dirty="0"/>
              <a:t>A nerve cell</a:t>
            </a:r>
            <a:endParaRPr lang="en-US" sz="1200" dirty="0"/>
          </a:p>
          <a:p>
            <a:pPr marL="181240" indent="-181240">
              <a:buFont typeface="Arial" panose="020B0604020202020204" pitchFamily="34" charset="0"/>
              <a:buChar char="•"/>
            </a:pPr>
            <a:r>
              <a:rPr lang="en-US" sz="1200" dirty="0"/>
              <a:t>Which two categories of drugs can most appropriately be called sympathomimetic?  </a:t>
            </a:r>
            <a:r>
              <a:rPr lang="en-US" sz="1200" b="1" i="1" dirty="0"/>
              <a:t>CNS Stimulants and Hallucinogens</a:t>
            </a:r>
            <a:endParaRPr lang="en-US" sz="1200" dirty="0"/>
          </a:p>
          <a:p>
            <a:pPr marL="181240" indent="-181240">
              <a:buFont typeface="Arial" panose="020B0604020202020204" pitchFamily="34" charset="0"/>
              <a:buChar char="•"/>
            </a:pPr>
            <a:r>
              <a:rPr lang="en-US" sz="1200" dirty="0"/>
              <a:t>Which category can most appropriately be called </a:t>
            </a:r>
            <a:r>
              <a:rPr lang="en-US" sz="1200" dirty="0" err="1"/>
              <a:t>parasympathomimetic</a:t>
            </a:r>
            <a:r>
              <a:rPr lang="en-US" sz="1200" dirty="0"/>
              <a:t>?</a:t>
            </a:r>
          </a:p>
          <a:p>
            <a:pPr marL="664546" lvl="1" indent="-181240">
              <a:buFont typeface="Courier New" panose="02070309020205020404" pitchFamily="49" charset="0"/>
              <a:buChar char="o"/>
            </a:pPr>
            <a:r>
              <a:rPr lang="en-US" sz="1200" b="1" i="1" dirty="0"/>
              <a:t>Narcotic Analgesics  - Clarification: Cannabis, Dissociative Anesthetics, and Inhalants have some sympathomimetic characteristics, but not as many as do the Stimulants and Hallucinogens. CNS Depressants have </a:t>
            </a:r>
            <a:r>
              <a:rPr lang="en-US" sz="1200" b="1" i="1" dirty="0" err="1"/>
              <a:t>parasympathomimetic</a:t>
            </a:r>
            <a:r>
              <a:rPr lang="en-US" sz="1200" b="1" i="1" dirty="0"/>
              <a:t> characteristics, but not as many as the Narcotic Analgesics.</a:t>
            </a:r>
            <a:endParaRPr lang="en-US" sz="1200" dirty="0"/>
          </a:p>
          <a:p>
            <a:endParaRPr lang="en-US" sz="1200" i="1" dirty="0"/>
          </a:p>
          <a:p>
            <a:r>
              <a:rPr lang="en-US" sz="1200" i="1" dirty="0"/>
              <a:t>Review of Physiology</a:t>
            </a:r>
            <a:endParaRPr lang="en-US" sz="1200" dirty="0"/>
          </a:p>
          <a:p>
            <a:pPr marL="181240" indent="-181240">
              <a:buFont typeface="Arial" panose="020B0604020202020204" pitchFamily="34" charset="0"/>
              <a:buChar char="•"/>
            </a:pPr>
            <a:r>
              <a:rPr lang="en-US" sz="1200" dirty="0"/>
              <a:t>What is an artery?  </a:t>
            </a:r>
            <a:r>
              <a:rPr lang="en-US" sz="1200" b="1" i="1" dirty="0"/>
              <a:t>Strong, elastic blood vessel that carries blood from the heart to the body’s tissues and organs</a:t>
            </a:r>
            <a:endParaRPr lang="en-US" sz="1200" dirty="0"/>
          </a:p>
          <a:p>
            <a:pPr marL="181240" indent="-181240">
              <a:buFont typeface="Arial" panose="020B0604020202020204" pitchFamily="34" charset="0"/>
              <a:buChar char="•"/>
            </a:pPr>
            <a:r>
              <a:rPr lang="en-US" sz="1200" dirty="0"/>
              <a:t>What is a vein?  </a:t>
            </a:r>
            <a:r>
              <a:rPr lang="en-US" sz="1200" b="1" i="1" dirty="0"/>
              <a:t>Blood vessel that carries blood back to the heart from tissues and organs</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22</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3936492"/>
            <a:ext cx="6400800" cy="5088636"/>
          </a:xfrm>
        </p:spPr>
        <p:txBody>
          <a:bodyPr/>
          <a:lstStyle/>
          <a:p>
            <a:r>
              <a:rPr lang="en-US" sz="1200" dirty="0"/>
              <a:t>When can you, as an instructor, sign off on a candidate’s drug influence evaluation?  </a:t>
            </a:r>
          </a:p>
          <a:p>
            <a:r>
              <a:rPr lang="en-US" sz="1200" b="1" i="1" dirty="0"/>
              <a:t>To receive credit for a certification evaluation, the evaluation must be </a:t>
            </a:r>
            <a:r>
              <a:rPr lang="en-US" sz="1200" b="1" i="1" u="sng" dirty="0"/>
              <a:t>observed in its entirety by you, the instructor</a:t>
            </a:r>
            <a:r>
              <a:rPr lang="en-US" sz="1200" b="1" i="1" dirty="0"/>
              <a:t>. You cannot sign for a partially observed evaluation. Signing off on an evaluation means you observed it from start to finish, reviewed the evaluation with the candidate, completed an observation form, concurred with the candidate’s opinion, and reviewed the candidate’s report. </a:t>
            </a:r>
          </a:p>
          <a:p>
            <a:endParaRPr lang="en-US" sz="1200" dirty="0"/>
          </a:p>
          <a:p>
            <a:r>
              <a:rPr lang="en-US" sz="1200" dirty="0"/>
              <a:t>Who is authorized</a:t>
            </a:r>
            <a:r>
              <a:rPr lang="en-US" sz="1200" baseline="0" dirty="0"/>
              <a:t> to recommend a DRE for certification to the DRE State Coordinator?</a:t>
            </a:r>
          </a:p>
          <a:p>
            <a:r>
              <a:rPr lang="en-US" sz="1200" b="1" i="1" baseline="0" dirty="0"/>
              <a:t>Only DRE instructors who have personally observed the candidate performing certification evaluations and have signed the Certification Progress Log.</a:t>
            </a:r>
          </a:p>
          <a:p>
            <a:endParaRPr lang="en-US" sz="1200" dirty="0"/>
          </a:p>
          <a:p>
            <a:r>
              <a:rPr lang="en-US" sz="1200" dirty="0"/>
              <a:t>How</a:t>
            </a:r>
            <a:r>
              <a:rPr lang="en-US" sz="1200" baseline="0" dirty="0"/>
              <a:t> many instructors must administer and approve the Certification Knowledge Examination and what is required for approval?</a:t>
            </a:r>
          </a:p>
          <a:p>
            <a:pPr marL="0" indent="0">
              <a:buFont typeface="Arial" panose="020B0604020202020204" pitchFamily="34" charset="0"/>
              <a:buNone/>
            </a:pPr>
            <a:r>
              <a:rPr lang="en-US" sz="1200" b="1" i="1" dirty="0"/>
              <a:t>Two instructors are required to approve and sign</a:t>
            </a:r>
            <a:r>
              <a:rPr lang="en-US" sz="1200" b="1" i="1" baseline="0" dirty="0"/>
              <a:t> and </a:t>
            </a:r>
            <a:r>
              <a:rPr lang="en-US" sz="1200" b="1" i="1" dirty="0"/>
              <a:t>only when the candidate has satisfactorily completed the exam, demonstrating a comprehensive understanding of the DRE process, procedures, and materials. </a:t>
            </a:r>
          </a:p>
          <a:p>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p>
          <a:p>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endParaRPr lang="en-US" sz="1200" dirty="0"/>
          </a:p>
          <a:p>
            <a:pPr lvl="0"/>
            <a:r>
              <a:rPr lang="en-US" sz="1200"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23</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49942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3936492"/>
            <a:ext cx="6400800" cy="5088636"/>
          </a:xfrm>
        </p:spPr>
        <p:txBody>
          <a:bodyPr/>
          <a:lstStyle/>
          <a:p>
            <a:r>
              <a:rPr lang="en-US" sz="1200" b="0" dirty="0"/>
              <a:t>What</a:t>
            </a:r>
            <a:r>
              <a:rPr lang="en-US" sz="1200" b="0" baseline="0" dirty="0"/>
              <a:t> are the DRE instructor’s two primary roles in assisting another DRE in satisfying their certification requirements?</a:t>
            </a:r>
          </a:p>
          <a:p>
            <a:endParaRPr lang="en-US" sz="1200" b="0" baseline="0" dirty="0"/>
          </a:p>
          <a:p>
            <a:pPr marL="228600" indent="-228600">
              <a:buFont typeface="+mj-lt"/>
              <a:buAutoNum type="arabicPeriod"/>
            </a:pPr>
            <a:r>
              <a:rPr lang="en-US" sz="1200" b="1" i="1" baseline="0" dirty="0"/>
              <a:t>Review and approve four acceptable evaluations since the date of last certification</a:t>
            </a:r>
          </a:p>
          <a:p>
            <a:pPr marL="228600" indent="-228600">
              <a:buFont typeface="+mj-lt"/>
              <a:buAutoNum type="arabicPeriod"/>
            </a:pPr>
            <a:r>
              <a:rPr lang="en-US" sz="1200" b="1" i="1" baseline="0" dirty="0"/>
              <a:t>Supervise one drug influence evaluation conducted by the recertifying DRE</a:t>
            </a:r>
            <a:endParaRPr lang="en-US" sz="1200" b="1"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_________________________________________________________________________________</a:t>
            </a:r>
          </a:p>
          <a:p>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24</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882713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 </a:t>
            </a:r>
            <a:r>
              <a:rPr lang="en-US" sz="1200" b="1" u="sng" cap="all" dirty="0"/>
              <a:t>Final Exam</a:t>
            </a:r>
          </a:p>
          <a:p>
            <a:endParaRPr lang="en-US" sz="1200" b="1" i="1" dirty="0"/>
          </a:p>
          <a:p>
            <a:r>
              <a:rPr lang="en-US" sz="1200" b="1" i="1" dirty="0"/>
              <a:t>Distribute.  Allow 30 minutes for completion.  Passing grade is 80%.</a:t>
            </a:r>
            <a:endParaRPr lang="en-US" sz="1200" dirty="0"/>
          </a:p>
          <a:p>
            <a:endParaRPr lang="en-US" sz="1200" b="1" i="1" dirty="0"/>
          </a:p>
          <a:p>
            <a:r>
              <a:rPr lang="en-US" sz="1200" b="1" i="1" dirty="0"/>
              <a:t>If time allows, go over and review the final exam with the participants. </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25</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051252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 </a:t>
            </a:r>
            <a:r>
              <a:rPr lang="en-US" sz="1200" b="1" u="sng" cap="all" dirty="0"/>
              <a:t>Closing Remarks</a:t>
            </a:r>
          </a:p>
          <a:p>
            <a:r>
              <a:rPr lang="en-US" sz="1200" dirty="0"/>
              <a:t> </a:t>
            </a:r>
          </a:p>
          <a:p>
            <a:r>
              <a:rPr lang="en-US" sz="1200" b="1" cap="all" dirty="0"/>
              <a:t>D. </a:t>
            </a:r>
            <a:r>
              <a:rPr lang="en-US" sz="1200" b="1" u="sng" cap="all" dirty="0"/>
              <a:t>Course Completion Certificates</a:t>
            </a:r>
          </a:p>
          <a:p>
            <a:endParaRPr lang="en-US" sz="1200" b="1" i="1" dirty="0"/>
          </a:p>
          <a:p>
            <a:r>
              <a:rPr lang="en-US" sz="1200" b="1" i="1" dirty="0"/>
              <a:t>Hand out completion certificates (if certificates are used).</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406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Course Evaluation</a:t>
            </a:r>
          </a:p>
          <a:p>
            <a:endParaRPr lang="en-US" sz="1200" b="1" i="1" dirty="0"/>
          </a:p>
          <a:p>
            <a:r>
              <a:rPr lang="en-US" sz="1200" b="1" i="1" dirty="0"/>
              <a:t>Distribute evaluation forms and request the participants be honest in providing their input.  If they feel the course can be improved, solicit their recommendations for improvement.</a:t>
            </a:r>
            <a:endParaRPr lang="en-US" sz="1200" dirty="0"/>
          </a:p>
          <a:p>
            <a:endParaRPr lang="en-US" sz="1200" b="1" i="1" dirty="0"/>
          </a:p>
          <a:p>
            <a:r>
              <a:rPr lang="en-US" sz="1200" b="1" i="1" dirty="0"/>
              <a:t>Distribute critique forms and then collect them. </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1957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 </a:t>
            </a:r>
            <a:r>
              <a:rPr lang="en-US" sz="1200" b="1" u="sng" cap="all" dirty="0" err="1"/>
              <a:t>QuestionS</a:t>
            </a:r>
            <a:r>
              <a:rPr lang="en-US" sz="1200" b="1" u="sng" cap="all" dirty="0"/>
              <a:t> AND/OR CONCERNS</a:t>
            </a:r>
          </a:p>
          <a:p>
            <a:endParaRPr lang="en-US" sz="1200" b="1" i="1" dirty="0"/>
          </a:p>
          <a:p>
            <a:r>
              <a:rPr lang="en-US" sz="1200" b="1" i="1" dirty="0"/>
              <a:t>Allow for participants to ask any final questions. </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28</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11: Course Review, Examination, Evaluation, and Wrap up</a:t>
            </a:r>
            <a:endParaRPr lang="en-US" sz="1200" dirty="0"/>
          </a:p>
          <a:p>
            <a:endParaRPr lang="en-US" sz="1200" b="1" i="1" dirty="0"/>
          </a:p>
          <a:p>
            <a:r>
              <a:rPr lang="en-US" sz="1200" b="1" i="1" dirty="0"/>
              <a:t>Estimated time for Session 11: 2 </a:t>
            </a:r>
            <a:r>
              <a:rPr lang="en-US" sz="1200" b="1" i="1" dirty="0" smtClean="0"/>
              <a:t>Hours</a:t>
            </a:r>
            <a:r>
              <a:rPr lang="en-US" sz="1200" b="1" i="1" dirty="0"/>
              <a:t>, 30 </a:t>
            </a:r>
            <a:r>
              <a:rPr lang="en-US" sz="1200" b="1" i="1" dirty="0" smtClean="0"/>
              <a:t>Minutes</a:t>
            </a:r>
            <a:endParaRPr lang="en-US" sz="1200" dirty="0"/>
          </a:p>
          <a:p>
            <a:pPr marL="181240" indent="-181240">
              <a:buFont typeface="Arial" panose="020B0604020202020204" pitchFamily="34" charset="0"/>
              <a:buChar char="•"/>
            </a:pPr>
            <a:r>
              <a:rPr lang="en-US" sz="1200" b="1" i="1" dirty="0"/>
              <a:t>Review: 1 </a:t>
            </a:r>
            <a:r>
              <a:rPr lang="en-US" sz="1200" b="1" i="1" dirty="0" smtClean="0"/>
              <a:t>Hour</a:t>
            </a:r>
            <a:r>
              <a:rPr lang="en-US" sz="1200" b="1" i="1" dirty="0"/>
              <a:t>,</a:t>
            </a:r>
            <a:r>
              <a:rPr lang="en-US" sz="1200" b="1" i="1" baseline="0" dirty="0"/>
              <a:t> 30 </a:t>
            </a:r>
            <a:r>
              <a:rPr lang="en-US" sz="1200" b="1" i="1" baseline="0" dirty="0" smtClean="0"/>
              <a:t>Minutes</a:t>
            </a:r>
            <a:endParaRPr lang="en-US" sz="1200" dirty="0"/>
          </a:p>
          <a:p>
            <a:pPr marL="181240" indent="-181240">
              <a:buFont typeface="Arial" panose="020B0604020202020204" pitchFamily="34" charset="0"/>
              <a:buChar char="•"/>
            </a:pPr>
            <a:r>
              <a:rPr lang="en-US" sz="1200" b="1" i="1" dirty="0"/>
              <a:t>Examination: 30</a:t>
            </a:r>
            <a:r>
              <a:rPr lang="en-US" sz="1200" b="1" i="1" baseline="0" dirty="0"/>
              <a:t> </a:t>
            </a:r>
            <a:r>
              <a:rPr lang="en-US" sz="1200" b="1" i="1" baseline="0" dirty="0" smtClean="0"/>
              <a:t>Minutes</a:t>
            </a:r>
            <a:endParaRPr lang="en-US" sz="1200" dirty="0"/>
          </a:p>
          <a:p>
            <a:pPr marL="181240" indent="-181240">
              <a:buFont typeface="Arial" panose="020B0604020202020204" pitchFamily="34" charset="0"/>
              <a:buChar char="•"/>
            </a:pPr>
            <a:r>
              <a:rPr lang="en-US" sz="1200" b="1" i="1" dirty="0"/>
              <a:t>Evaluation and Wrap-Up: 30</a:t>
            </a:r>
            <a:r>
              <a:rPr lang="en-US" sz="1200" b="1" i="1" baseline="0" dirty="0"/>
              <a:t> </a:t>
            </a:r>
            <a:r>
              <a:rPr lang="en-US" sz="1200" b="1" i="1" baseline="0" dirty="0" smtClean="0"/>
              <a:t>Minutes</a:t>
            </a:r>
            <a:endParaRPr lang="en-US" sz="1200" dirty="0"/>
          </a:p>
          <a:p>
            <a:pPr marL="181240" indent="-181240">
              <a:buFont typeface="Arial" panose="020B0604020202020204" pitchFamily="34" charset="0"/>
              <a:buChar char="•"/>
            </a:pPr>
            <a:endParaRPr lang="en-US" sz="1200" b="1" i="1"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DRE Pre-School and </a:t>
            </a:r>
            <a:r>
              <a:rPr lang="en-US" sz="1200" b="1" i="1" dirty="0" smtClean="0"/>
              <a:t>7-Day </a:t>
            </a:r>
            <a:r>
              <a:rPr lang="en-US" sz="1200" b="1" i="1" dirty="0"/>
              <a:t>School Administrator Guide </a:t>
            </a:r>
            <a:endParaRPr lang="en-US" sz="1200" dirty="0"/>
          </a:p>
          <a:p>
            <a:pPr marL="181240" indent="-181240">
              <a:buFont typeface="Arial" panose="020B0604020202020204" pitchFamily="34" charset="0"/>
              <a:buChar char="•"/>
            </a:pPr>
            <a:r>
              <a:rPr lang="en-US" sz="1200" b="1" i="1" dirty="0"/>
              <a:t>Post test</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a:t>
            </a:fld>
            <a:endParaRPr lang="en-US" dirty="0"/>
          </a:p>
        </p:txBody>
      </p:sp>
      <p:sp>
        <p:nvSpPr>
          <p:cNvPr id="5" name="Header Placeholder 4"/>
          <p:cNvSpPr>
            <a:spLocks noGrp="1"/>
          </p:cNvSpPr>
          <p:nvPr>
            <p:ph type="hdr" sz="quarter" idx="14"/>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A. </a:t>
            </a:r>
            <a:r>
              <a:rPr lang="en-US" sz="1200" b="1" u="sng" cap="all" dirty="0"/>
              <a:t>Review</a:t>
            </a:r>
          </a:p>
          <a:p>
            <a:endParaRPr lang="en-US" sz="1200" dirty="0"/>
          </a:p>
          <a:p>
            <a:r>
              <a:rPr lang="en-US" sz="1200" dirty="0"/>
              <a:t>What is learning? </a:t>
            </a:r>
          </a:p>
          <a:p>
            <a:endParaRPr lang="en-US" sz="1200" b="1" i="1" dirty="0"/>
          </a:p>
          <a:p>
            <a:r>
              <a:rPr lang="en-US" sz="1200" b="1" i="1" dirty="0"/>
              <a:t>At its core, the learning process is about change. Learning is a natural process through which lasting physical changes are made to the human brain and nervous system resulting in new knowledge, skills, and attitudes.</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53328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is instruction?</a:t>
            </a:r>
          </a:p>
          <a:p>
            <a:endParaRPr lang="en-US" sz="1200" b="1" i="1" dirty="0"/>
          </a:p>
          <a:p>
            <a:r>
              <a:rPr lang="en-US" sz="1200" b="1" i="1" dirty="0"/>
              <a:t>Definition: A conversational process engaged in by mutual consent by two or more agents for the purpose of promoting learning by one or both of the agents. (Gibbons, 2014)</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5</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225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Describe the Cycle of Instruction. </a:t>
            </a:r>
          </a:p>
          <a:p>
            <a:pPr lvl="0"/>
            <a:endParaRPr lang="en-US" sz="1200" b="1" i="1" dirty="0"/>
          </a:p>
          <a:p>
            <a:pPr marL="181240" indent="-181240">
              <a:buFont typeface="Arial" panose="020B0604020202020204" pitchFamily="34" charset="0"/>
              <a:buChar char="•"/>
            </a:pPr>
            <a:r>
              <a:rPr lang="en-US" sz="1200" b="1" i="1" dirty="0"/>
              <a:t>Problem-Centered Principle: Learning is promoted when learners acquire skill in the context of real-world problems</a:t>
            </a:r>
            <a:endParaRPr lang="en-US" sz="1200" dirty="0"/>
          </a:p>
          <a:p>
            <a:pPr marL="181240" indent="-181240">
              <a:buFont typeface="Arial" panose="020B0604020202020204" pitchFamily="34" charset="0"/>
              <a:buChar char="•"/>
            </a:pPr>
            <a:r>
              <a:rPr lang="en-US" sz="1200" b="1" i="1" dirty="0"/>
              <a:t>Activation Principle: Learning is promoted when learners recall existing knowledge and skill as a foundation for new skills</a:t>
            </a:r>
            <a:endParaRPr lang="en-US" sz="1200" dirty="0"/>
          </a:p>
          <a:p>
            <a:pPr marL="181240" indent="-181240">
              <a:buFont typeface="Arial" panose="020B0604020202020204" pitchFamily="34" charset="0"/>
              <a:buChar char="•"/>
            </a:pPr>
            <a:r>
              <a:rPr lang="en-US" sz="1200" b="1" i="1" dirty="0"/>
              <a:t>Demonstration Principle: Learning is promoted when learners are shown the skill to be learned</a:t>
            </a:r>
            <a:endParaRPr lang="en-US" sz="1200" dirty="0"/>
          </a:p>
          <a:p>
            <a:pPr marL="181240" indent="-181240">
              <a:buFont typeface="Arial" panose="020B0604020202020204" pitchFamily="34" charset="0"/>
              <a:buChar char="•"/>
            </a:pPr>
            <a:r>
              <a:rPr lang="en-US" sz="1200" b="1" i="1" dirty="0"/>
              <a:t>Application: Learning is promoted when learners use their newly-acquired skill to solve problems</a:t>
            </a:r>
            <a:endParaRPr lang="en-US" sz="1200" dirty="0"/>
          </a:p>
          <a:p>
            <a:pPr marL="181240" indent="-181240">
              <a:buFont typeface="Arial" panose="020B0604020202020204" pitchFamily="34" charset="0"/>
              <a:buChar char="•"/>
            </a:pPr>
            <a:r>
              <a:rPr lang="en-US" sz="1200" b="1" i="1" dirty="0"/>
              <a:t>Integration: Learning is promoted when learners reflect on, discuss, and defend their newly acquired skill</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6</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17420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3962400"/>
            <a:ext cx="6400800" cy="5088636"/>
          </a:xfrm>
        </p:spPr>
        <p:txBody>
          <a:bodyPr/>
          <a:lstStyle/>
          <a:p>
            <a:r>
              <a:rPr lang="en-US" sz="1200" dirty="0"/>
              <a:t>Describe Primacy. </a:t>
            </a:r>
          </a:p>
          <a:p>
            <a:endParaRPr lang="en-US" sz="1200" b="1" i="1" dirty="0"/>
          </a:p>
          <a:p>
            <a:r>
              <a:rPr lang="en-US" sz="1200" b="1" i="1" dirty="0"/>
              <a:t>We recall what we hear first and last, but the middle is more readily forgotten.</a:t>
            </a:r>
            <a:endParaRPr lang="en-US" sz="1200" dirty="0"/>
          </a:p>
          <a:p>
            <a:endParaRPr lang="en-US" sz="1200" b="1" i="1" dirty="0"/>
          </a:p>
          <a:p>
            <a:r>
              <a:rPr lang="en-US" sz="1200" b="1" i="1" dirty="0"/>
              <a:t>Open and close each presentation with attention grabbers and your most important points.</a:t>
            </a:r>
            <a:endParaRPr lang="en-US" sz="1200" dirty="0"/>
          </a:p>
          <a:p>
            <a:endParaRPr lang="en-US" sz="1200" b="1" i="1" dirty="0"/>
          </a:p>
          <a:p>
            <a:r>
              <a:rPr lang="en-US" sz="1200" b="1" i="1" dirty="0"/>
              <a:t>Ask: how do you plan on applying Primacy in your presentations? </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a:p>
            <a:pPr lvl="0"/>
            <a:endParaRPr lang="en-US" sz="1200" dirty="0"/>
          </a:p>
          <a:p>
            <a:pPr lvl="0"/>
            <a:r>
              <a:rPr lang="en-US" sz="1200" dirty="0"/>
              <a:t>_________________________________________________________________________________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7</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28330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Describe the advantages and disadvantages of Team Teaching.</a:t>
            </a:r>
          </a:p>
          <a:p>
            <a:endParaRPr lang="en-US" sz="1200" b="1" i="1" dirty="0"/>
          </a:p>
          <a:p>
            <a:r>
              <a:rPr lang="en-US" sz="1200" b="1" i="1" dirty="0"/>
              <a:t>Advantages</a:t>
            </a:r>
            <a:endParaRPr lang="en-US" sz="1200" dirty="0"/>
          </a:p>
          <a:p>
            <a:pPr marL="181240" indent="-181240">
              <a:buFont typeface="Arial" panose="020B0604020202020204" pitchFamily="34" charset="0"/>
              <a:buChar char="•"/>
            </a:pPr>
            <a:r>
              <a:rPr lang="en-US" sz="1200" b="1" i="1" dirty="0"/>
              <a:t>The second instructor can serve as a secondary resource of subject matter knowledge</a:t>
            </a:r>
            <a:endParaRPr lang="en-US" sz="1200" dirty="0"/>
          </a:p>
          <a:p>
            <a:pPr marL="181240" indent="-181240">
              <a:buFont typeface="Arial" panose="020B0604020202020204" pitchFamily="34" charset="0"/>
              <a:buChar char="•"/>
            </a:pPr>
            <a:r>
              <a:rPr lang="en-US" sz="1200" b="1" i="1" dirty="0"/>
              <a:t>Two instructors can better assess participant reaction to course material</a:t>
            </a:r>
            <a:endParaRPr lang="en-US" sz="1200" dirty="0"/>
          </a:p>
          <a:p>
            <a:pPr marL="181240" indent="-181240">
              <a:buFont typeface="Arial" panose="020B0604020202020204" pitchFamily="34" charset="0"/>
              <a:buChar char="•"/>
            </a:pPr>
            <a:r>
              <a:rPr lang="en-US" sz="1200" b="1" i="1" dirty="0"/>
              <a:t>Shared workload</a:t>
            </a:r>
            <a:endParaRPr lang="en-US" sz="1200" dirty="0"/>
          </a:p>
          <a:p>
            <a:endParaRPr lang="en-US" sz="1200" b="1" i="1" dirty="0"/>
          </a:p>
          <a:p>
            <a:r>
              <a:rPr lang="en-US" sz="1200" b="1" i="1" dirty="0"/>
              <a:t>Disadvantages</a:t>
            </a:r>
            <a:endParaRPr lang="en-US" sz="1200" dirty="0"/>
          </a:p>
          <a:p>
            <a:pPr marL="181240" indent="-181240">
              <a:buFont typeface="Arial" panose="020B0604020202020204" pitchFamily="34" charset="0"/>
              <a:buChar char="•"/>
            </a:pPr>
            <a:r>
              <a:rPr lang="en-US" sz="1200" b="1" i="1" dirty="0"/>
              <a:t>Varying levels of authority or management within the organization</a:t>
            </a:r>
            <a:endParaRPr lang="en-US" sz="1200" dirty="0"/>
          </a:p>
          <a:p>
            <a:pPr marL="181240" indent="-181240">
              <a:buFont typeface="Arial" panose="020B0604020202020204" pitchFamily="34" charset="0"/>
              <a:buChar char="•"/>
            </a:pPr>
            <a:r>
              <a:rPr lang="en-US" sz="1200" b="1" i="1" dirty="0"/>
              <a:t>Varying levels of subject matter knowledge or training delivery experience</a:t>
            </a:r>
            <a:endParaRPr lang="en-US" sz="1200" dirty="0"/>
          </a:p>
          <a:p>
            <a:pPr marL="181240" indent="-181240">
              <a:buFont typeface="Arial" panose="020B0604020202020204" pitchFamily="34" charset="0"/>
              <a:buChar char="•"/>
            </a:pPr>
            <a:r>
              <a:rPr lang="en-US" sz="1200" b="1" i="1" dirty="0"/>
              <a:t>Individual differences in personality or training delivery</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8</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55561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is the purpose of the Administrator Guide? </a:t>
            </a:r>
          </a:p>
          <a:p>
            <a:endParaRPr lang="en-US" sz="1200" b="1" i="1" dirty="0"/>
          </a:p>
          <a:p>
            <a:r>
              <a:rPr lang="en-US" sz="1200" b="1" i="1" dirty="0"/>
              <a:t>Describe the contents of the DRE Pre-School and </a:t>
            </a:r>
            <a:r>
              <a:rPr lang="en-US" sz="1200" b="1" i="1" dirty="0" smtClean="0"/>
              <a:t>7-Day </a:t>
            </a:r>
            <a:r>
              <a:rPr lang="en-US" sz="1200" b="1" i="1" dirty="0"/>
              <a:t>School Administrator Guide. </a:t>
            </a:r>
            <a:endParaRPr lang="en-US" sz="1200" dirty="0"/>
          </a:p>
          <a:p>
            <a:endParaRPr lang="en-US" sz="1200" b="1" i="1" dirty="0"/>
          </a:p>
          <a:p>
            <a:r>
              <a:rPr lang="en-US" sz="1200" b="1" i="1" dirty="0"/>
              <a:t>Note: Have a copy of the complete DRE Pre-School and </a:t>
            </a:r>
            <a:r>
              <a:rPr lang="en-US" sz="1200" b="1" i="1" dirty="0" smtClean="0"/>
              <a:t>7-Day </a:t>
            </a:r>
            <a:r>
              <a:rPr lang="en-US" sz="1200" b="1" i="1" dirty="0"/>
              <a:t>School Administrator Guide available for discussion. </a:t>
            </a:r>
            <a:endParaRPr lang="en-US" sz="1200" dirty="0"/>
          </a:p>
          <a:p>
            <a:endParaRPr lang="en-US" sz="1200" b="1" i="1" dirty="0"/>
          </a:p>
          <a:p>
            <a:r>
              <a:rPr lang="en-US" sz="1200" b="1" i="1" dirty="0"/>
              <a:t>The Administrator Guide is intended to provide an introduction to and an overview of the course.</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9</a:t>
            </a:fld>
            <a:endParaRPr lang="en-US" dirty="0"/>
          </a:p>
        </p:txBody>
      </p:sp>
      <p:sp>
        <p:nvSpPr>
          <p:cNvPr id="7" name="Header Placeholder 6"/>
          <p:cNvSpPr>
            <a:spLocks noGrp="1"/>
          </p:cNvSpPr>
          <p:nvPr>
            <p:ph type="hdr" sz="quarter" idx="13"/>
          </p:nvPr>
        </p:nvSpPr>
        <p:spPr/>
        <p:txBody>
          <a:bodyPr/>
          <a:lstStyle/>
          <a:p>
            <a:r>
              <a:rPr lang="en-US"/>
              <a:t>Drug Recognition Expert</a:t>
            </a:r>
          </a:p>
          <a:p>
            <a:r>
              <a:rPr lang="en-US"/>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9199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5"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a:t>Session 11 – Course Review, Examination, Evaluation, and Wrap-Up</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Session 11 – Course Review, Examination, Evaluation, and Wrap-Up</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a:t>11-</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4756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Session 11 – Course Review, Examination, Evaluation, and Wrap-Up</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Lesson Plan</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10</a:t>
            </a:fld>
            <a:endParaRPr lang="en-US" dirty="0"/>
          </a:p>
        </p:txBody>
      </p:sp>
      <p:pic>
        <p:nvPicPr>
          <p:cNvPr id="6" name="Picture 2" descr="C:\Users\shaida.morales.ctr\Documents\Projects\SFST TTT\Images\shutterstock_14490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665"/>
          <a:stretch/>
        </p:blipFill>
        <p:spPr bwMode="auto">
          <a:xfrm>
            <a:off x="1385663" y="1600200"/>
            <a:ext cx="637267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76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Qualities of a Good Instructor</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11</a:t>
            </a:fld>
            <a:endParaRPr lang="en-US" dirty="0"/>
          </a:p>
        </p:txBody>
      </p:sp>
      <p:pic>
        <p:nvPicPr>
          <p:cNvPr id="6" name="Picture 2" descr="X:\Courses 2015\Course Revision\Classroom\SFST TTT\Graphics\Picture 011.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41026" y="1600200"/>
            <a:ext cx="60619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0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Feedback?</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12</a:t>
            </a:fld>
            <a:endParaRPr lang="en-US"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2007" y="1600200"/>
            <a:ext cx="603998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40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Questioning Methods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671658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Participants’ Answers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14</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17314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Problem Situations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15</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55" r="4075"/>
          <a:stretch/>
        </p:blipFill>
        <p:spPr>
          <a:xfrm>
            <a:off x="1505811" y="1600200"/>
            <a:ext cx="6132378" cy="4525963"/>
          </a:xfrm>
          <a:prstGeom prst="rect">
            <a:avLst/>
          </a:prstGeom>
        </p:spPr>
      </p:pic>
    </p:spTree>
    <p:extLst>
      <p:ext uri="{BB962C8B-B14F-4D97-AF65-F5344CB8AC3E}">
        <p14:creationId xmlns:p14="http://schemas.microsoft.com/office/powerpoint/2010/main" val="2334798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Purposes of Training Aids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16</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691"/>
          <a:stretch/>
        </p:blipFill>
        <p:spPr>
          <a:xfrm>
            <a:off x="1599058" y="1600200"/>
            <a:ext cx="5945884" cy="4525963"/>
          </a:xfrm>
          <a:prstGeom prst="rect">
            <a:avLst/>
          </a:prstGeom>
        </p:spPr>
      </p:pic>
    </p:spTree>
    <p:extLst>
      <p:ext uri="{BB962C8B-B14F-4D97-AF65-F5344CB8AC3E}">
        <p14:creationId xmlns:p14="http://schemas.microsoft.com/office/powerpoint/2010/main" val="287746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7904436" cy="4800600"/>
          </a:xfrm>
          <a:prstGeom prst="rect">
            <a:avLst/>
          </a:prstGeom>
        </p:spPr>
      </p:pic>
      <p:sp>
        <p:nvSpPr>
          <p:cNvPr id="6" name="Title 1"/>
          <p:cNvSpPr>
            <a:spLocks noGrp="1"/>
          </p:cNvSpPr>
          <p:nvPr>
            <p:ph type="title"/>
          </p:nvPr>
        </p:nvSpPr>
        <p:spPr>
          <a:xfrm>
            <a:off x="457200" y="152400"/>
            <a:ext cx="8229600" cy="1143000"/>
          </a:xfrm>
        </p:spPr>
        <p:txBody>
          <a:bodyPr/>
          <a:lstStyle/>
          <a:p>
            <a:r>
              <a:rPr lang="en-US" b="1" dirty="0"/>
              <a:t>Commonly Used Training Aids</a:t>
            </a:r>
          </a:p>
        </p:txBody>
      </p:sp>
    </p:spTree>
    <p:extLst>
      <p:ext uri="{BB962C8B-B14F-4D97-AF65-F5344CB8AC3E}">
        <p14:creationId xmlns:p14="http://schemas.microsoft.com/office/powerpoint/2010/main" val="33914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Alcohol Workshops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18</a:t>
            </a:fld>
            <a:endParaRPr lang="en-US" dirty="0"/>
          </a:p>
        </p:txBody>
      </p:sp>
      <p:pic>
        <p:nvPicPr>
          <p:cNvPr id="6" name="Picture 2" descr="C:\Users\shaida.morales.ctr\Documents\Projects\SFST TTT\Images\shutterstock_20125621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629" r="1491"/>
          <a:stretch/>
        </p:blipFill>
        <p:spPr bwMode="auto">
          <a:xfrm>
            <a:off x="1555602" y="1600200"/>
            <a:ext cx="60327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2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Eye Examinations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19</a:t>
            </a:fld>
            <a:endParaRPr lang="en-US" dirty="0"/>
          </a:p>
        </p:txBody>
      </p:sp>
      <p:pic>
        <p:nvPicPr>
          <p:cNvPr id="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54683" y="1847708"/>
            <a:ext cx="6034633" cy="403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329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Content Segments</a:t>
            </a:r>
          </a:p>
        </p:txBody>
      </p:sp>
      <p:sp>
        <p:nvSpPr>
          <p:cNvPr id="3" name="Content Placeholder 2"/>
          <p:cNvSpPr>
            <a:spLocks noGrp="1"/>
          </p:cNvSpPr>
          <p:nvPr>
            <p:ph idx="1"/>
          </p:nvPr>
        </p:nvSpPr>
        <p:spPr/>
        <p:txBody>
          <a:bodyPr>
            <a:normAutofit/>
          </a:bodyPr>
          <a:lstStyle/>
          <a:p>
            <a:pPr marL="514350" indent="-514350">
              <a:buFont typeface="+mj-lt"/>
              <a:buAutoNum type="alphaUcPeriod"/>
            </a:pPr>
            <a:r>
              <a:rPr lang="en-US" dirty="0"/>
              <a:t>Review</a:t>
            </a:r>
          </a:p>
          <a:p>
            <a:pPr marL="514350" indent="-514350">
              <a:buFont typeface="+mj-lt"/>
              <a:buAutoNum type="alphaUcPeriod"/>
            </a:pPr>
            <a:r>
              <a:rPr lang="en-US" dirty="0"/>
              <a:t>Final Exam</a:t>
            </a:r>
          </a:p>
          <a:p>
            <a:pPr marL="514350" indent="-514350">
              <a:buFont typeface="+mj-lt"/>
              <a:buAutoNum type="alphaUcPeriod"/>
            </a:pPr>
            <a:r>
              <a:rPr lang="en-US" dirty="0"/>
              <a:t>Closing Remarks</a:t>
            </a:r>
          </a:p>
          <a:p>
            <a:pPr marL="514350" indent="-514350">
              <a:buFont typeface="+mj-lt"/>
              <a:buAutoNum type="alphaUcPeriod"/>
            </a:pPr>
            <a:r>
              <a:rPr lang="en-US" dirty="0"/>
              <a:t>Course Completion Certificates</a:t>
            </a:r>
          </a:p>
          <a:p>
            <a:pPr marL="514350" indent="-514350">
              <a:buFont typeface="+mj-lt"/>
              <a:buAutoNum type="alphaUcPeriod"/>
            </a:pPr>
            <a:r>
              <a:rPr lang="en-US" dirty="0"/>
              <a:t>Course Evaluation</a:t>
            </a:r>
          </a:p>
          <a:p>
            <a:pPr marL="514350" indent="-514350">
              <a:buFont typeface="+mj-lt"/>
              <a:buAutoNum type="alphaUcPeriod"/>
            </a:pPr>
            <a:r>
              <a:rPr lang="en-US" dirty="0"/>
              <a:t>Questions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6" name="Slide Number Placeholder 5"/>
          <p:cNvSpPr>
            <a:spLocks noGrp="1"/>
          </p:cNvSpPr>
          <p:nvPr>
            <p:ph type="sldNum" sz="quarter" idx="12"/>
          </p:nvPr>
        </p:nvSpPr>
        <p:spPr/>
        <p:txBody>
          <a:bodyPr/>
          <a:lstStyle/>
          <a:p>
            <a:r>
              <a:rPr lang="en-US"/>
              <a:t>11-</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General Review Questions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20</a:t>
            </a:fld>
            <a:endParaRPr lang="en-US" dirty="0"/>
          </a:p>
        </p:txBody>
      </p:sp>
      <p:pic>
        <p:nvPicPr>
          <p:cNvPr id="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46087" y="1600200"/>
            <a:ext cx="56518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859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12-Step Process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21</a:t>
            </a:fld>
            <a:endParaRPr lang="en-US" dirty="0"/>
          </a:p>
        </p:txBody>
      </p:sp>
      <p:pic>
        <p:nvPicPr>
          <p:cNvPr id="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19410" y="1600200"/>
            <a:ext cx="510517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96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DRE Curriculum</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22</a:t>
            </a:fld>
            <a:endParaRPr lang="en-US" dirty="0"/>
          </a:p>
        </p:txBody>
      </p:sp>
      <p:pic>
        <p:nvPicPr>
          <p:cNvPr id="8" name="Picture 4" descr="human%20p1.jpg"/>
          <p:cNvPicPr>
            <a:picLocks noChangeAspect="1"/>
          </p:cNvPicPr>
          <p:nvPr/>
        </p:nvPicPr>
        <p:blipFill>
          <a:blip r:embed="rId3"/>
          <a:srcRect/>
          <a:stretch>
            <a:fillRect/>
          </a:stretch>
        </p:blipFill>
        <p:spPr bwMode="auto">
          <a:xfrm>
            <a:off x="2470943" y="1550998"/>
            <a:ext cx="4158457" cy="4600565"/>
          </a:xfrm>
          <a:prstGeom prst="rect">
            <a:avLst/>
          </a:prstGeom>
          <a:noFill/>
          <a:ln w="9525">
            <a:noFill/>
            <a:miter lim="800000"/>
            <a:headEnd/>
            <a:tailEnd/>
          </a:ln>
        </p:spPr>
      </p:pic>
    </p:spTree>
    <p:extLst>
      <p:ext uri="{BB962C8B-B14F-4D97-AF65-F5344CB8AC3E}">
        <p14:creationId xmlns:p14="http://schemas.microsoft.com/office/powerpoint/2010/main" val="1106261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23</a:t>
            </a:fld>
            <a:endParaRPr lang="en-US" dirty="0"/>
          </a:p>
        </p:txBody>
      </p:sp>
      <p:pic>
        <p:nvPicPr>
          <p:cNvPr id="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977" t="3346" r="548" b="5087"/>
          <a:stretch/>
        </p:blipFill>
        <p:spPr bwMode="auto">
          <a:xfrm>
            <a:off x="1600200" y="15240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74638"/>
            <a:ext cx="8229600" cy="1143000"/>
          </a:xfrm>
        </p:spPr>
        <p:txBody>
          <a:bodyPr/>
          <a:lstStyle/>
          <a:p>
            <a:r>
              <a:rPr lang="en-US" b="1" dirty="0"/>
              <a:t>Certification Training</a:t>
            </a:r>
          </a:p>
        </p:txBody>
      </p:sp>
    </p:spTree>
    <p:extLst>
      <p:ext uri="{BB962C8B-B14F-4D97-AF65-F5344CB8AC3E}">
        <p14:creationId xmlns:p14="http://schemas.microsoft.com/office/powerpoint/2010/main" val="988329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10 – Guide for Conducting DRE Field Certification Training</a:t>
            </a:r>
            <a:endParaRPr lang="en-US" dirty="0"/>
          </a:p>
        </p:txBody>
      </p:sp>
      <p:sp>
        <p:nvSpPr>
          <p:cNvPr id="5" name="Slide Number Placeholder 4"/>
          <p:cNvSpPr>
            <a:spLocks noGrp="1"/>
          </p:cNvSpPr>
          <p:nvPr>
            <p:ph type="sldNum" sz="quarter" idx="12"/>
          </p:nvPr>
        </p:nvSpPr>
        <p:spPr/>
        <p:txBody>
          <a:bodyPr/>
          <a:lstStyle/>
          <a:p>
            <a:r>
              <a:rPr lang="en-US"/>
              <a:t>10-</a:t>
            </a:r>
            <a:fld id="{C6F3177E-27ED-4792-9A52-D1409DFD05E3}" type="slidenum">
              <a:rPr lang="en-US" smtClean="0"/>
              <a:pPr/>
              <a:t>24</a:t>
            </a:fld>
            <a:endParaRPr lang="en-US" dirty="0"/>
          </a:p>
        </p:txBody>
      </p:sp>
      <p:sp>
        <p:nvSpPr>
          <p:cNvPr id="7" name="Title 1"/>
          <p:cNvSpPr>
            <a:spLocks noGrp="1"/>
          </p:cNvSpPr>
          <p:nvPr>
            <p:ph type="title"/>
          </p:nvPr>
        </p:nvSpPr>
        <p:spPr>
          <a:xfrm>
            <a:off x="457200" y="152400"/>
            <a:ext cx="8229600" cy="1143000"/>
          </a:xfrm>
        </p:spPr>
        <p:txBody>
          <a:bodyPr>
            <a:normAutofit/>
          </a:bodyPr>
          <a:lstStyle/>
          <a:p>
            <a:r>
              <a:rPr lang="en-US" b="1" dirty="0"/>
              <a:t>Recertification Guidelines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482" y="1295400"/>
            <a:ext cx="3997037" cy="4997489"/>
          </a:xfrm>
          <a:prstGeom prst="rect">
            <a:avLst/>
          </a:prstGeom>
          <a:ln>
            <a:solidFill>
              <a:schemeClr val="tx1"/>
            </a:solidFill>
          </a:ln>
        </p:spPr>
      </p:pic>
    </p:spTree>
    <p:extLst>
      <p:ext uri="{BB962C8B-B14F-4D97-AF65-F5344CB8AC3E}">
        <p14:creationId xmlns:p14="http://schemas.microsoft.com/office/powerpoint/2010/main" val="428201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Final Examination</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25</a:t>
            </a:fld>
            <a:endParaRPr lang="en-US" dirty="0"/>
          </a:p>
        </p:txBody>
      </p:sp>
      <p:pic>
        <p:nvPicPr>
          <p:cNvPr id="6" name="Picture 2" descr="C:\Users\shaida.morales.ctr\Documents\Projects\SFST TTT\Images\shutterstock_2387115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144" r="2542" b="2097"/>
          <a:stretch/>
        </p:blipFill>
        <p:spPr bwMode="auto">
          <a:xfrm>
            <a:off x="1555891" y="1600200"/>
            <a:ext cx="60322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63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Closing Remarks</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26</a:t>
            </a:fld>
            <a:endParaRPr lang="en-US" dirty="0"/>
          </a:p>
        </p:txBody>
      </p:sp>
      <p:pic>
        <p:nvPicPr>
          <p:cNvPr id="6" name="Content Placeholder 5" descr="X:\Courses 2015\Course Revision\Classroom\SFST TTT\Graphics\IMG_44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6412" t="15167" r="22520" b="15167"/>
          <a:stretch/>
        </p:blipFill>
        <p:spPr bwMode="auto">
          <a:xfrm>
            <a:off x="1595637" y="1600200"/>
            <a:ext cx="595272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2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 Evaluation</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27</a:t>
            </a:fld>
            <a:endParaRPr lang="en-US" dirty="0"/>
          </a:p>
        </p:txBody>
      </p:sp>
      <p:pic>
        <p:nvPicPr>
          <p:cNvPr id="6" name="Picture 2" descr="X:\Courses 2015\Course Revision\Classroom\SFST TTT\Graphics\DSC094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31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Questions and/or Concerns</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28</a:t>
            </a:fld>
            <a:endParaRPr lang="en-US" dirty="0"/>
          </a:p>
        </p:txBody>
      </p:sp>
    </p:spTree>
    <p:extLst>
      <p:ext uri="{BB962C8B-B14F-4D97-AF65-F5344CB8AC3E}">
        <p14:creationId xmlns:p14="http://schemas.microsoft.com/office/powerpoint/2010/main" val="342919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a:solidFill>
                  <a:schemeClr val="bg1"/>
                </a:solidFill>
              </a:rPr>
              <a:t>Drug Recognition Expert</a:t>
            </a:r>
          </a:p>
          <a:p>
            <a:pPr algn="ctr"/>
            <a:r>
              <a:rPr lang="en-US" sz="3600" dirty="0">
                <a:solidFill>
                  <a:schemeClr val="bg1"/>
                </a:solidFill>
              </a:rPr>
              <a:t>Instructor Development Course</a:t>
            </a:r>
          </a:p>
          <a:p>
            <a:pPr algn="ctr"/>
            <a:endParaRPr lang="en-US" sz="3600" dirty="0">
              <a:solidFill>
                <a:schemeClr val="bg1"/>
              </a:solidFill>
            </a:endParaRPr>
          </a:p>
          <a:p>
            <a:pPr algn="ctr"/>
            <a:r>
              <a:rPr lang="en-US" sz="3600" dirty="0">
                <a:solidFill>
                  <a:schemeClr val="bg1"/>
                </a:solidFill>
              </a:rPr>
              <a:t>Session 11:</a:t>
            </a:r>
          </a:p>
          <a:p>
            <a:pPr algn="ctr"/>
            <a:r>
              <a:rPr lang="en-US" sz="3600" dirty="0">
                <a:solidFill>
                  <a:schemeClr val="bg1"/>
                </a:solidFill>
              </a:rPr>
              <a:t>Course Review, Examination, Evaluation, and Wrap-Up</a:t>
            </a:r>
          </a:p>
        </p:txBody>
      </p:sp>
      <p:sp>
        <p:nvSpPr>
          <p:cNvPr id="2" name="Footer Placeholder 1"/>
          <p:cNvSpPr>
            <a:spLocks noGrp="1"/>
          </p:cNvSpPr>
          <p:nvPr>
            <p:ph type="ftr" sz="quarter" idx="11"/>
          </p:nvPr>
        </p:nvSpPr>
        <p:spPr/>
        <p:txBody>
          <a:bodyPr/>
          <a:lstStyle/>
          <a:p>
            <a:r>
              <a:rPr lang="en-US"/>
              <a:t>Session 11 – Course Review, Examination, Evaluation, and Wrap-Up</a:t>
            </a:r>
            <a:endParaRPr lang="en-US" dirty="0"/>
          </a:p>
        </p:txBody>
      </p:sp>
      <p:sp>
        <p:nvSpPr>
          <p:cNvPr id="4" name="Slide Number Placeholder 3"/>
          <p:cNvSpPr>
            <a:spLocks noGrp="1"/>
          </p:cNvSpPr>
          <p:nvPr>
            <p:ph type="sldNum" sz="quarter" idx="12"/>
          </p:nvPr>
        </p:nvSpPr>
        <p:spPr/>
        <p:txBody>
          <a:bodyPr/>
          <a:lstStyle/>
          <a:p>
            <a:r>
              <a:rPr lang="en-US"/>
              <a:t>11-</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4</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30" r="8259"/>
          <a:stretch/>
        </p:blipFill>
        <p:spPr>
          <a:xfrm>
            <a:off x="482599" y="228600"/>
            <a:ext cx="8128001" cy="6096000"/>
          </a:xfrm>
          <a:prstGeom prst="rect">
            <a:avLst/>
          </a:prstGeom>
        </p:spPr>
      </p:pic>
    </p:spTree>
    <p:extLst>
      <p:ext uri="{BB962C8B-B14F-4D97-AF65-F5344CB8AC3E}">
        <p14:creationId xmlns:p14="http://schemas.microsoft.com/office/powerpoint/2010/main" val="569010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What is Instruction?</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5</a:t>
            </a:fld>
            <a:endParaRPr lang="en-US" dirty="0"/>
          </a:p>
        </p:txBody>
      </p:sp>
      <p:pic>
        <p:nvPicPr>
          <p:cNvPr id="7"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536"/>
          <a:stretch/>
        </p:blipFill>
        <p:spPr bwMode="auto">
          <a:xfrm>
            <a:off x="1371600" y="1462872"/>
            <a:ext cx="6477000" cy="485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5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Cycle of Instruction</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6</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000" y="1066800"/>
            <a:ext cx="5532437"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6600" y="3182933"/>
            <a:ext cx="2408272" cy="1084267"/>
          </a:xfrm>
          <a:prstGeom prst="rect">
            <a:avLst/>
          </a:prstGeom>
          <a:noFill/>
        </p:spPr>
        <p:txBody>
          <a:bodyPr wrap="square" rtlCol="0" anchor="ctr">
            <a:noAutofit/>
          </a:bodyPr>
          <a:lstStyle/>
          <a:p>
            <a:pPr algn="ctr"/>
            <a:r>
              <a:rPr lang="en-US" sz="3200" b="1" dirty="0">
                <a:effectLst>
                  <a:outerShdw blurRad="50800" dist="38100" dir="2700000" algn="tl" rotWithShape="0">
                    <a:prstClr val="black">
                      <a:alpha val="40000"/>
                    </a:prstClr>
                  </a:outerShdw>
                </a:effectLst>
              </a:rPr>
              <a:t>TASK / PROBLEM CENTERED</a:t>
            </a:r>
          </a:p>
        </p:txBody>
      </p:sp>
      <p:sp>
        <p:nvSpPr>
          <p:cNvPr id="8" name="TextBox 7"/>
          <p:cNvSpPr txBox="1"/>
          <p:nvPr/>
        </p:nvSpPr>
        <p:spPr>
          <a:xfrm>
            <a:off x="1849119" y="1413678"/>
            <a:ext cx="2494281" cy="2452602"/>
          </a:xfrm>
          <a:prstGeom prst="rect">
            <a:avLst/>
          </a:prstGeom>
          <a:noFill/>
        </p:spPr>
        <p:txBody>
          <a:bodyPr wrap="square" rtlCol="0" anchor="ctr">
            <a:noAutofit/>
          </a:bodyPr>
          <a:lstStyle/>
          <a:p>
            <a:pPr algn="ctr"/>
            <a:r>
              <a:rPr lang="en-US" sz="3200" b="1" dirty="0">
                <a:effectLst>
                  <a:outerShdw blurRad="50800" dist="38100" dir="2700000" algn="tl" rotWithShape="0">
                    <a:prstClr val="black">
                      <a:alpha val="40000"/>
                    </a:prstClr>
                  </a:outerShdw>
                </a:effectLst>
              </a:rPr>
              <a:t>?</a:t>
            </a:r>
          </a:p>
        </p:txBody>
      </p:sp>
      <p:sp>
        <p:nvSpPr>
          <p:cNvPr id="9" name="TextBox 8"/>
          <p:cNvSpPr txBox="1"/>
          <p:nvPr/>
        </p:nvSpPr>
        <p:spPr>
          <a:xfrm>
            <a:off x="4648200" y="1400624"/>
            <a:ext cx="2522951" cy="2482399"/>
          </a:xfrm>
          <a:prstGeom prst="rect">
            <a:avLst/>
          </a:prstGeom>
          <a:noFill/>
        </p:spPr>
        <p:txBody>
          <a:bodyPr wrap="square" rtlCol="0" anchor="ctr">
            <a:noAutofit/>
          </a:bodyPr>
          <a:lstStyle/>
          <a:p>
            <a:pPr algn="ctr"/>
            <a:r>
              <a:rPr lang="en-US" sz="3200" b="1" dirty="0">
                <a:effectLst>
                  <a:outerShdw blurRad="50800" dist="38100" dir="2700000" algn="tl" rotWithShape="0">
                    <a:prstClr val="black">
                      <a:alpha val="40000"/>
                    </a:prstClr>
                  </a:outerShdw>
                </a:effectLst>
              </a:rPr>
              <a:t>?</a:t>
            </a:r>
          </a:p>
        </p:txBody>
      </p:sp>
      <p:sp>
        <p:nvSpPr>
          <p:cNvPr id="10" name="TextBox 9"/>
          <p:cNvSpPr txBox="1"/>
          <p:nvPr/>
        </p:nvSpPr>
        <p:spPr>
          <a:xfrm>
            <a:off x="1849119" y="3733800"/>
            <a:ext cx="2494281" cy="2482400"/>
          </a:xfrm>
          <a:prstGeom prst="rect">
            <a:avLst/>
          </a:prstGeom>
          <a:noFill/>
        </p:spPr>
        <p:txBody>
          <a:bodyPr wrap="square" rtlCol="0" anchor="ctr">
            <a:noAutofit/>
          </a:bodyPr>
          <a:lstStyle/>
          <a:p>
            <a:pPr algn="ctr"/>
            <a:r>
              <a:rPr lang="en-US" sz="3200" b="1" dirty="0">
                <a:effectLst>
                  <a:outerShdw blurRad="50800" dist="38100" dir="2700000" algn="tl" rotWithShape="0">
                    <a:prstClr val="black">
                      <a:alpha val="40000"/>
                    </a:prstClr>
                  </a:outerShdw>
                </a:effectLst>
              </a:rPr>
              <a:t>?</a:t>
            </a:r>
          </a:p>
        </p:txBody>
      </p:sp>
      <p:sp>
        <p:nvSpPr>
          <p:cNvPr id="11" name="TextBox 10"/>
          <p:cNvSpPr txBox="1"/>
          <p:nvPr/>
        </p:nvSpPr>
        <p:spPr>
          <a:xfrm>
            <a:off x="4495800" y="3689800"/>
            <a:ext cx="2963830" cy="2482400"/>
          </a:xfrm>
          <a:prstGeom prst="rect">
            <a:avLst/>
          </a:prstGeom>
          <a:noFill/>
        </p:spPr>
        <p:txBody>
          <a:bodyPr wrap="square" rtlCol="0" anchor="ctr">
            <a:noAutofit/>
          </a:bodyPr>
          <a:lstStyle/>
          <a:p>
            <a:pPr algn="ctr"/>
            <a:r>
              <a:rPr lang="en-US" sz="3200" b="1" dirty="0">
                <a:effectLst>
                  <a:outerShdw blurRad="50800" dist="38100" dir="2700000" algn="tl" rotWithShape="0">
                    <a:prstClr val="black">
                      <a:alpha val="40000"/>
                    </a:prstClr>
                  </a:outerShdw>
                </a:effectLst>
              </a:rPr>
              <a:t>?</a:t>
            </a:r>
          </a:p>
        </p:txBody>
      </p:sp>
    </p:spTree>
    <p:extLst>
      <p:ext uri="{BB962C8B-B14F-4D97-AF65-F5344CB8AC3E}">
        <p14:creationId xmlns:p14="http://schemas.microsoft.com/office/powerpoint/2010/main" val="308326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t>Primacy</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7</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94" r="5949"/>
          <a:stretch/>
        </p:blipFill>
        <p:spPr>
          <a:xfrm>
            <a:off x="1553852" y="1600200"/>
            <a:ext cx="6036296" cy="4525963"/>
          </a:xfrm>
          <a:prstGeom prst="rect">
            <a:avLst/>
          </a:prstGeom>
        </p:spPr>
      </p:pic>
    </p:spTree>
    <p:extLst>
      <p:ext uri="{BB962C8B-B14F-4D97-AF65-F5344CB8AC3E}">
        <p14:creationId xmlns:p14="http://schemas.microsoft.com/office/powerpoint/2010/main" val="53408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t>Team Teaching</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8</a:t>
            </a:fld>
            <a:endParaRPr lang="en-US" dirty="0"/>
          </a:p>
        </p:txBody>
      </p:sp>
      <p:pic>
        <p:nvPicPr>
          <p:cNvPr id="6" name="Picture 2" descr="C:\Users\shaida.morales.ctr\Documents\Projects\SFST TTT\Images\shutterstock_22807265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10330" y="1600200"/>
            <a:ext cx="47233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01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Administrator Guide</a:t>
            </a:r>
          </a:p>
        </p:txBody>
      </p:sp>
      <p:sp>
        <p:nvSpPr>
          <p:cNvPr id="4" name="Footer Placeholder 3"/>
          <p:cNvSpPr>
            <a:spLocks noGrp="1"/>
          </p:cNvSpPr>
          <p:nvPr>
            <p:ph type="ftr" sz="quarter" idx="11"/>
          </p:nvPr>
        </p:nvSpPr>
        <p:spPr/>
        <p:txBody>
          <a:bodyPr/>
          <a:lstStyle/>
          <a:p>
            <a:r>
              <a:rPr lang="en-US"/>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a:t>11-</a:t>
            </a:r>
            <a:fld id="{C6F3177E-27ED-4792-9A52-D1409DFD05E3}" type="slidenum">
              <a:rPr lang="en-US" smtClean="0"/>
              <a:pPr/>
              <a:t>9</a:t>
            </a:fld>
            <a:endParaRPr lang="en-US"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7297" y="1600200"/>
            <a:ext cx="6149406" cy="4525963"/>
          </a:xfrm>
        </p:spPr>
      </p:pic>
    </p:spTree>
    <p:extLst>
      <p:ext uri="{BB962C8B-B14F-4D97-AF65-F5344CB8AC3E}">
        <p14:creationId xmlns:p14="http://schemas.microsoft.com/office/powerpoint/2010/main" val="1273608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2087</TotalTime>
  <Words>3476</Words>
  <Application>Microsoft Office PowerPoint</Application>
  <PresentationFormat>On-screen Show (4:3)</PresentationFormat>
  <Paragraphs>873</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Content Segments</vt:lpstr>
      <vt:lpstr>PowerPoint Presentation</vt:lpstr>
      <vt:lpstr>PowerPoint Presentation</vt:lpstr>
      <vt:lpstr>What is Instruction?</vt:lpstr>
      <vt:lpstr>Cycle of Instruction</vt:lpstr>
      <vt:lpstr>Primacy</vt:lpstr>
      <vt:lpstr>Team Teaching</vt:lpstr>
      <vt:lpstr>Administrator Guide</vt:lpstr>
      <vt:lpstr>Lesson Plan</vt:lpstr>
      <vt:lpstr>Qualities of a Good Instructor</vt:lpstr>
      <vt:lpstr>What is Feedback?</vt:lpstr>
      <vt:lpstr>Questioning Methods</vt:lpstr>
      <vt:lpstr>Participants’ Answers</vt:lpstr>
      <vt:lpstr>Problem Situations</vt:lpstr>
      <vt:lpstr>Purposes of Training Aids</vt:lpstr>
      <vt:lpstr>Commonly Used Training Aids</vt:lpstr>
      <vt:lpstr>Alcohol Workshops</vt:lpstr>
      <vt:lpstr>Eye Examinations</vt:lpstr>
      <vt:lpstr>General Review Questions</vt:lpstr>
      <vt:lpstr>12-Step Process</vt:lpstr>
      <vt:lpstr>DRE Curriculum</vt:lpstr>
      <vt:lpstr>Certification Training</vt:lpstr>
      <vt:lpstr>Recertification Guidelines</vt:lpstr>
      <vt:lpstr>Final Examination</vt:lpstr>
      <vt:lpstr>Closing Remarks</vt:lpstr>
      <vt:lpstr>Course Evaluation</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155</cp:revision>
  <cp:lastPrinted>2017-02-23T16:39:31Z</cp:lastPrinted>
  <dcterms:created xsi:type="dcterms:W3CDTF">2016-06-21T13:40:11Z</dcterms:created>
  <dcterms:modified xsi:type="dcterms:W3CDTF">2017-02-23T16:39:38Z</dcterms:modified>
</cp:coreProperties>
</file>