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90" r:id="rId6"/>
    <p:sldId id="291" r:id="rId7"/>
    <p:sldId id="304"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289"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57490" autoAdjust="0"/>
  </p:normalViewPr>
  <p:slideViewPr>
    <p:cSldViewPr>
      <p:cViewPr varScale="1">
        <p:scale>
          <a:sx n="57" d="100"/>
          <a:sy n="57" d="100"/>
        </p:scale>
        <p:origin x="-13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70" d="100"/>
          <a:sy n="70" d="100"/>
        </p:scale>
        <p:origin x="-2148" y="-2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2/23/2017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a:t>Drug Recognition Expert</a:t>
            </a:r>
          </a:p>
          <a:p>
            <a:r>
              <a:rPr lang="en-US" dirty="0"/>
              <a:t>Instructor Development Course</a:t>
            </a:r>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406400" y="3760470"/>
            <a:ext cx="6583680" cy="5264658"/>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4145280" cy="480060"/>
          </a:xfrm>
          <a:prstGeom prst="rect">
            <a:avLst/>
          </a:prstGeom>
        </p:spPr>
        <p:txBody>
          <a:bodyPr vert="horz" lIns="96661" tIns="48331" rIns="96661" bIns="48331" rtlCol="0" anchor="b"/>
          <a:lstStyle>
            <a:lvl1pPr algn="l">
              <a:defRPr sz="1100"/>
            </a:lvl1pPr>
          </a:lstStyle>
          <a:p>
            <a:r>
              <a:rPr lang="en-US" dirty="0" smtClean="0"/>
              <a:t>Session 4 – DRE Curriculum Package and Teaching Assignments</a:t>
            </a:r>
          </a:p>
          <a:p>
            <a:r>
              <a:rPr lang="en-US" dirty="0" smtClean="0"/>
              <a:t>February, 2017</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vl1pPr>
          </a:lstStyle>
          <a:p>
            <a:r>
              <a:rPr lang="en-US"/>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Page </a:t>
            </a:r>
            <a:fld id="{AED10D12-2569-4B27-B139-281FE96BCF92}" type="slidenum">
              <a:rPr lang="en-US" smtClean="0"/>
              <a:pPr/>
              <a:t>1</a:t>
            </a:fld>
            <a:endParaRPr lang="en-US" dirty="0"/>
          </a:p>
        </p:txBody>
      </p:sp>
      <p:sp>
        <p:nvSpPr>
          <p:cNvPr id="5" name="Header Placeholder 4"/>
          <p:cNvSpPr>
            <a:spLocks noGrp="1"/>
          </p:cNvSpPr>
          <p:nvPr>
            <p:ph type="hdr" sz="quarter" idx="14"/>
          </p:nvPr>
        </p:nvSpPr>
        <p:spPr/>
        <p:txBody>
          <a:bodyPr/>
          <a:lstStyle/>
          <a:p>
            <a:r>
              <a:rPr lang="en-US"/>
              <a:t>Drug Recognition Expert</a:t>
            </a:r>
          </a:p>
          <a:p>
            <a:r>
              <a:rPr lang="en-US"/>
              <a:t>Instructor Development Course</a:t>
            </a:r>
            <a:endParaRPr lang="en-US" dirty="0"/>
          </a:p>
        </p:txBody>
      </p:sp>
      <p:sp>
        <p:nvSpPr>
          <p:cNvPr id="7" name="Footer Placeholder 6"/>
          <p:cNvSpPr>
            <a:spLocks noGrp="1"/>
          </p:cNvSpPr>
          <p:nvPr>
            <p:ph type="ftr" sz="quarter" idx="15"/>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i="1" dirty="0"/>
              <a:t>The second section (and the bulk) of the Instructor Guide are lesson plans. </a:t>
            </a:r>
            <a:endParaRPr lang="en-US" sz="1200" dirty="0"/>
          </a:p>
          <a:p>
            <a:endParaRPr lang="en-US" sz="1200" b="1" cap="all" dirty="0"/>
          </a:p>
          <a:p>
            <a:r>
              <a:rPr lang="en-US" sz="1200" b="1" cap="all" dirty="0"/>
              <a:t>C. </a:t>
            </a:r>
            <a:r>
              <a:rPr lang="en-US" sz="1200" b="1" u="sng" cap="all" dirty="0" err="1"/>
              <a:t>PurposeS</a:t>
            </a:r>
            <a:r>
              <a:rPr lang="en-US" sz="1200" b="1" u="sng" cap="all" dirty="0"/>
              <a:t> of the Lesson Plans</a:t>
            </a:r>
          </a:p>
          <a:p>
            <a:endParaRPr lang="en-US" sz="1200" dirty="0"/>
          </a:p>
          <a:p>
            <a:r>
              <a:rPr lang="en-US" sz="1200" dirty="0"/>
              <a:t>Lesson plans have three main purposes.</a:t>
            </a:r>
          </a:p>
          <a:p>
            <a:endParaRPr lang="en-US" sz="1200" dirty="0"/>
          </a:p>
          <a:p>
            <a:r>
              <a:rPr lang="en-US" sz="1200" dirty="0"/>
              <a:t>1. </a:t>
            </a:r>
            <a:r>
              <a:rPr lang="en-US" sz="1200" b="1" dirty="0"/>
              <a:t>Help you get ready to teach</a:t>
            </a:r>
            <a:endParaRPr lang="en-US" sz="1200" dirty="0"/>
          </a:p>
          <a:p>
            <a:pPr lvl="0"/>
            <a:endParaRPr lang="en-US" sz="1200" dirty="0"/>
          </a:p>
          <a:p>
            <a:pPr marL="181240" indent="-181240">
              <a:buFont typeface="Arial" panose="020B0604020202020204" pitchFamily="34" charset="0"/>
              <a:buChar char="•"/>
            </a:pPr>
            <a:r>
              <a:rPr lang="en-US" sz="1200" dirty="0"/>
              <a:t>Ensure you have all the needed materials and resources </a:t>
            </a:r>
          </a:p>
          <a:p>
            <a:pPr marL="181240" indent="-181240">
              <a:buFont typeface="Arial" panose="020B0604020202020204" pitchFamily="34" charset="0"/>
              <a:buChar char="•"/>
            </a:pPr>
            <a:r>
              <a:rPr lang="en-US" sz="1200" dirty="0"/>
              <a:t>Familiarize yourself with the lesson plans thoroughly before you attempt to teach a session</a:t>
            </a:r>
          </a:p>
          <a:p>
            <a:pPr marL="181240" indent="-181240">
              <a:buFont typeface="Arial" panose="020B0604020202020204" pitchFamily="34" charset="0"/>
              <a:buChar char="•"/>
            </a:pPr>
            <a:r>
              <a:rPr lang="en-US" sz="1200" dirty="0"/>
              <a:t>Ensure you understand what the participants should become able to do</a:t>
            </a:r>
          </a:p>
          <a:p>
            <a:pPr marL="181240" indent="-181240">
              <a:buFont typeface="Arial" panose="020B0604020202020204" pitchFamily="34" charset="0"/>
              <a:buChar char="•"/>
            </a:pPr>
            <a:r>
              <a:rPr lang="en-US" sz="1200" dirty="0"/>
              <a:t>Ensure you understand the information to present to the participants</a:t>
            </a:r>
          </a:p>
          <a:p>
            <a:pPr marL="181240" indent="-181240">
              <a:buFont typeface="Arial" panose="020B0604020202020204" pitchFamily="34" charset="0"/>
              <a:buChar char="•"/>
            </a:pPr>
            <a:r>
              <a:rPr lang="en-US" sz="1200" dirty="0"/>
              <a:t>Ensure you can perform the skills and procedures you are to demonstrate to the participants</a:t>
            </a:r>
          </a:p>
          <a:p>
            <a:endParaRPr lang="en-US" sz="1200" dirty="0"/>
          </a:p>
          <a:p>
            <a:r>
              <a:rPr lang="en-US" sz="1200" dirty="0"/>
              <a:t>2. </a:t>
            </a:r>
            <a:r>
              <a:rPr lang="en-US" sz="1200" b="1" dirty="0"/>
              <a:t>Help you stay on track</a:t>
            </a:r>
            <a:endParaRPr lang="en-US" sz="1200" dirty="0"/>
          </a:p>
          <a:p>
            <a:pPr lvl="0"/>
            <a:endParaRPr lang="en-US" sz="1200" dirty="0"/>
          </a:p>
          <a:p>
            <a:pPr marL="181240" indent="-181240">
              <a:buFont typeface="Arial" panose="020B0604020202020204" pitchFamily="34" charset="0"/>
              <a:buChar char="•"/>
            </a:pPr>
            <a:r>
              <a:rPr lang="en-US" sz="1200" dirty="0"/>
              <a:t>Don’t try to memorize the lesson plans</a:t>
            </a:r>
          </a:p>
          <a:p>
            <a:pPr marL="181240" indent="-181240">
              <a:buFont typeface="Arial" panose="020B0604020202020204" pitchFamily="34" charset="0"/>
              <a:buChar char="•"/>
            </a:pPr>
            <a:r>
              <a:rPr lang="en-US" sz="1200" dirty="0"/>
              <a:t>Don’t be afraid to refer to the lesson plans while you are teaching; they are </a:t>
            </a:r>
            <a:r>
              <a:rPr lang="en-US" sz="1200" u="sng" dirty="0"/>
              <a:t>intended</a:t>
            </a:r>
            <a:r>
              <a:rPr lang="en-US" sz="1200" dirty="0"/>
              <a:t> to help you </a:t>
            </a:r>
          </a:p>
          <a:p>
            <a:endParaRPr lang="en-US" sz="1200" dirty="0"/>
          </a:p>
          <a:p>
            <a:r>
              <a:rPr lang="en-US" sz="1200" dirty="0"/>
              <a:t>3. </a:t>
            </a:r>
            <a:r>
              <a:rPr lang="en-US" sz="1200" b="1" dirty="0"/>
              <a:t>Ensure consistency of training</a:t>
            </a:r>
            <a:endParaRPr lang="en-US" sz="1200" dirty="0"/>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endParaRPr lang="en-US" sz="1200" dirty="0"/>
          </a:p>
          <a:p>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10</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253832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Format of the Lesson Plans</a:t>
            </a:r>
            <a:endParaRPr lang="en-US" sz="1200" dirty="0"/>
          </a:p>
          <a:p>
            <a:pPr lvl="0"/>
            <a:endParaRPr lang="en-US" sz="1200" dirty="0"/>
          </a:p>
          <a:p>
            <a:pPr marL="181240" indent="-181240">
              <a:buFont typeface="Arial" panose="020B0604020202020204" pitchFamily="34" charset="0"/>
              <a:buChar char="•"/>
            </a:pPr>
            <a:r>
              <a:rPr lang="en-US" sz="1200" dirty="0"/>
              <a:t>The lesson plans for the DRE School are organized on a session-by-session basis</a:t>
            </a:r>
          </a:p>
          <a:p>
            <a:pPr marL="664546" lvl="1" indent="-181240">
              <a:buFont typeface="Courier New" panose="02070309020205020404" pitchFamily="49" charset="0"/>
              <a:buChar char="o"/>
            </a:pPr>
            <a:r>
              <a:rPr lang="en-US" sz="1200" dirty="0"/>
              <a:t>There are 10 sessions in the DRE Preliminary training</a:t>
            </a:r>
          </a:p>
          <a:p>
            <a:pPr marL="664546" lvl="1" indent="-181240">
              <a:buFont typeface="Courier New" panose="02070309020205020404" pitchFamily="49" charset="0"/>
              <a:buChar char="o"/>
            </a:pPr>
            <a:r>
              <a:rPr lang="en-US" sz="1200" dirty="0"/>
              <a:t>There are 32 sessions in the DRE </a:t>
            </a:r>
            <a:r>
              <a:rPr lang="en-US" sz="1200" dirty="0" smtClean="0"/>
              <a:t>7-Day </a:t>
            </a:r>
            <a:r>
              <a:rPr lang="en-US" sz="1200" dirty="0"/>
              <a:t>Curriculum</a:t>
            </a:r>
          </a:p>
          <a:p>
            <a:pPr marL="664546" lvl="1" indent="-181240">
              <a:buFont typeface="Courier New" panose="02070309020205020404" pitchFamily="49" charset="0"/>
              <a:buChar char="o"/>
            </a:pPr>
            <a:r>
              <a:rPr lang="en-US" sz="1200" dirty="0"/>
              <a:t>Each session has its own set of lesson plans</a:t>
            </a:r>
          </a:p>
          <a:p>
            <a:pPr marL="664546" lvl="1" indent="-181240">
              <a:buFont typeface="Courier New" panose="02070309020205020404" pitchFamily="49" charset="0"/>
              <a:buChar char="o"/>
            </a:pPr>
            <a:r>
              <a:rPr lang="en-US" sz="1200" dirty="0"/>
              <a:t>Session 1 is “Introduction and Overview”</a:t>
            </a:r>
          </a:p>
          <a:p>
            <a:pPr lvl="0"/>
            <a:endParaRPr lang="en-US" sz="1200" dirty="0"/>
          </a:p>
          <a:p>
            <a:pPr marL="181240" indent="-181240">
              <a:buFont typeface="Arial" panose="020B0604020202020204" pitchFamily="34" charset="0"/>
              <a:buChar char="•"/>
            </a:pPr>
            <a:r>
              <a:rPr lang="en-US" sz="1200" dirty="0"/>
              <a:t>The first page of each set of lesson plans is the cover page</a:t>
            </a:r>
          </a:p>
          <a:p>
            <a:pPr marL="664546" lvl="1" indent="-181240">
              <a:buFont typeface="Courier New" panose="02070309020205020404" pitchFamily="49" charset="0"/>
              <a:buChar char="o"/>
            </a:pPr>
            <a:r>
              <a:rPr lang="en-US" sz="1200" dirty="0"/>
              <a:t>The cover page gives the number and titles of the session and indicates the approximate amount of time </a:t>
            </a:r>
            <a:r>
              <a:rPr lang="en-US" sz="1200" dirty="0" smtClean="0"/>
              <a:t>the </a:t>
            </a:r>
            <a:r>
              <a:rPr lang="en-US" sz="1200" dirty="0"/>
              <a:t>session requires</a:t>
            </a:r>
          </a:p>
          <a:p>
            <a:pPr marL="664546" lvl="1" indent="-181240">
              <a:buFont typeface="Courier New" panose="02070309020205020404" pitchFamily="49" charset="0"/>
              <a:buChar char="o"/>
            </a:pPr>
            <a:r>
              <a:rPr lang="en-US" sz="1200" dirty="0"/>
              <a:t>For example, Session 1 of the DRE Curriculum requires approximately 30 minutes</a:t>
            </a:r>
          </a:p>
          <a:p>
            <a:pPr lvl="0"/>
            <a:endParaRPr lang="en-US" sz="1200" dirty="0"/>
          </a:p>
          <a:p>
            <a:pPr marL="181240" indent="-181240">
              <a:buFont typeface="Arial" panose="020B0604020202020204" pitchFamily="34" charset="0"/>
              <a:buChar char="•"/>
            </a:pPr>
            <a:r>
              <a:rPr lang="en-US" sz="1200" dirty="0"/>
              <a:t>The second page of a set of lesson plans is the outline page</a:t>
            </a:r>
          </a:p>
          <a:p>
            <a:pPr marL="664546" lvl="1" indent="-181240">
              <a:buFont typeface="Courier New" panose="02070309020205020404" pitchFamily="49" charset="0"/>
              <a:buChar char="o"/>
            </a:pPr>
            <a:r>
              <a:rPr lang="en-US" sz="1200" dirty="0"/>
              <a:t>The outline page lists the learning objectives for the session, i.e., states what the participant will be able to </a:t>
            </a:r>
            <a:r>
              <a:rPr lang="en-US" sz="1200" u="sng" dirty="0"/>
              <a:t>do</a:t>
            </a:r>
            <a:r>
              <a:rPr lang="en-US" sz="1200" dirty="0"/>
              <a:t> after successfully completing the session</a:t>
            </a:r>
          </a:p>
          <a:p>
            <a:pPr marL="664546" lvl="1" indent="-181240">
              <a:buFont typeface="Courier New" panose="02070309020205020404" pitchFamily="49" charset="0"/>
              <a:buChar char="o"/>
            </a:pPr>
            <a:r>
              <a:rPr lang="en-US" sz="1200" dirty="0"/>
              <a:t>The outline page also lists the </a:t>
            </a:r>
            <a:r>
              <a:rPr lang="en-US" sz="1200" u="sng" dirty="0"/>
              <a:t>content segments</a:t>
            </a:r>
            <a:r>
              <a:rPr lang="en-US" sz="1200" dirty="0"/>
              <a:t> of the session which correspond to the major topics covered</a:t>
            </a:r>
          </a:p>
          <a:p>
            <a:pPr marL="664546" lvl="1" indent="-181240">
              <a:buFont typeface="Courier New" panose="02070309020205020404" pitchFamily="49" charset="0"/>
              <a:buChar char="o"/>
            </a:pPr>
            <a:r>
              <a:rPr lang="en-US" sz="1200" dirty="0"/>
              <a:t>Finally, the outline page indicates the major types of </a:t>
            </a:r>
            <a:r>
              <a:rPr lang="en-US" sz="1200" u="sng" dirty="0"/>
              <a:t>learning activities</a:t>
            </a:r>
            <a:r>
              <a:rPr lang="en-US" sz="1200" dirty="0"/>
              <a:t> that take place during the session</a:t>
            </a:r>
          </a:p>
          <a:p>
            <a:pPr marL="181240" indent="-181240">
              <a:buFont typeface="Courier New" panose="02070309020205020404" pitchFamily="49" charset="0"/>
              <a:buChar char="o"/>
            </a:pPr>
            <a:endParaRPr lang="en-US" sz="1200" dirty="0"/>
          </a:p>
          <a:p>
            <a:pPr marL="181240" indent="-181240">
              <a:buFont typeface="Arial" panose="020B0604020202020204" pitchFamily="34" charset="0"/>
              <a:buChar char="•"/>
            </a:pPr>
            <a:r>
              <a:rPr lang="en-US" sz="1200" dirty="0"/>
              <a:t>The main purpose of the outline page is to help you prepare to teach</a:t>
            </a:r>
          </a:p>
          <a:p>
            <a:pPr marL="664546" lvl="1" indent="-181240">
              <a:buFont typeface="Courier New" panose="02070309020205020404" pitchFamily="49" charset="0"/>
              <a:buChar char="o"/>
            </a:pPr>
            <a:r>
              <a:rPr lang="en-US" sz="1200" dirty="0"/>
              <a:t>If you are assigned to begin teaching a session, you should start by reviewing the session’s objectives with the participants</a:t>
            </a:r>
          </a:p>
          <a:p>
            <a:endParaRPr lang="en-US" sz="1200" dirty="0"/>
          </a:p>
          <a:p>
            <a:r>
              <a:rPr lang="en-US" sz="1200" dirty="0"/>
              <a:t>Next, preview the content and the learning activities.</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11</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70844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D. </a:t>
            </a:r>
            <a:r>
              <a:rPr lang="en-US" sz="1200" b="1" u="sng" cap="all" dirty="0"/>
              <a:t>How to Use Lesson </a:t>
            </a:r>
            <a:r>
              <a:rPr lang="en-US" sz="1200" b="1" u="sng" cap="all" dirty="0" err="1"/>
              <a:t>PLans</a:t>
            </a:r>
            <a:endParaRPr lang="en-US" sz="1200" b="1" u="sng" cap="all" dirty="0"/>
          </a:p>
          <a:p>
            <a:pPr lvl="0"/>
            <a:endParaRPr lang="en-US" sz="1200" dirty="0"/>
          </a:p>
          <a:p>
            <a:pPr marL="181240" indent="-181240">
              <a:buFont typeface="Arial" panose="020B0604020202020204" pitchFamily="34" charset="0"/>
              <a:buChar char="•"/>
            </a:pPr>
            <a:r>
              <a:rPr lang="en-US" sz="1200" dirty="0"/>
              <a:t>Read the lesson plan</a:t>
            </a:r>
          </a:p>
          <a:p>
            <a:pPr marL="181240" indent="-181240">
              <a:buFont typeface="Arial" panose="020B0604020202020204" pitchFamily="34" charset="0"/>
              <a:buChar char="•"/>
            </a:pPr>
            <a:r>
              <a:rPr lang="en-US" sz="1200" dirty="0"/>
              <a:t>Personalize the lesson plan</a:t>
            </a:r>
          </a:p>
          <a:p>
            <a:pPr marL="181240" indent="-181240">
              <a:buFont typeface="Arial" panose="020B0604020202020204" pitchFamily="34" charset="0"/>
              <a:buChar char="•"/>
            </a:pPr>
            <a:r>
              <a:rPr lang="en-US" sz="1200" dirty="0"/>
              <a:t>Use the lesson plan to prepare </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endParaRPr lang="en-US" sz="1200" dirty="0"/>
          </a:p>
          <a:p>
            <a:endParaRPr lang="en-US" sz="1200" dirty="0"/>
          </a:p>
          <a:p>
            <a:r>
              <a:rPr lang="en-US" sz="1200" b="1" i="1" dirty="0"/>
              <a:t>___________________________________________________________________________________</a:t>
            </a:r>
          </a:p>
          <a:p>
            <a:endParaRPr lang="en-US" sz="1200" b="1" i="1" dirty="0"/>
          </a:p>
          <a:p>
            <a:r>
              <a:rPr lang="en-US" sz="1200" b="1" i="1" dirty="0" smtClean="0"/>
              <a:t>___________________________________________________________________________________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12</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2248017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Read the Lesson Plan</a:t>
            </a:r>
            <a:endParaRPr lang="en-US" sz="1200" dirty="0"/>
          </a:p>
          <a:p>
            <a:pPr lvl="0"/>
            <a:endParaRPr lang="en-US" sz="1200" dirty="0"/>
          </a:p>
          <a:p>
            <a:pPr marL="181240" indent="-181240">
              <a:buFont typeface="Arial" panose="020B0604020202020204" pitchFamily="34" charset="0"/>
              <a:buChar char="•"/>
            </a:pPr>
            <a:r>
              <a:rPr lang="en-US" sz="1200" dirty="0"/>
              <a:t>Begin by reading not only the portion you have been assigned to present, but the entire curriculum.  You will need to become familiar with the content materials as well as understand where and how it fits in the course.  </a:t>
            </a:r>
          </a:p>
          <a:p>
            <a:pPr marL="181240" indent="-181240">
              <a:buFont typeface="Arial" panose="020B0604020202020204" pitchFamily="34" charset="0"/>
              <a:buChar char="•"/>
            </a:pPr>
            <a:r>
              <a:rPr lang="en-US" sz="1200" dirty="0"/>
              <a:t>If you do not understand the material, you may need to research other written material or talk with another instructor familiar with the subject matter</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13</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411142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Personalize</a:t>
            </a:r>
            <a:endParaRPr lang="en-US" sz="1200" dirty="0"/>
          </a:p>
          <a:p>
            <a:pPr lvl="0"/>
            <a:endParaRPr lang="en-US" sz="1200" dirty="0"/>
          </a:p>
          <a:p>
            <a:pPr marL="181240" indent="-181240">
              <a:buFont typeface="Arial" panose="020B0604020202020204" pitchFamily="34" charset="0"/>
              <a:buChar char="•"/>
            </a:pPr>
            <a:r>
              <a:rPr lang="en-US" sz="1200" dirty="0"/>
              <a:t>The instructional notes area of the lesson plan can be used to insert your own examples relevant to the material being taught.  This is also where you can note the prepared questions to ask the class.  Personal experiences add impact and increase retention of content material.  Adding our own examples incorporates our own personality and style to the training delivery.</a:t>
            </a:r>
          </a:p>
          <a:p>
            <a:pPr marL="181240" indent="-181240">
              <a:buFont typeface="Arial" panose="020B0604020202020204" pitchFamily="34" charset="0"/>
              <a:buChar char="•"/>
            </a:pPr>
            <a:r>
              <a:rPr lang="en-US" sz="1200" dirty="0"/>
              <a:t>The lesson plan should have your own notes and questions incorporated in the instructional notes.  Make sure you know how the slides read and when they are to be used.  You should also have any other training aids such as props, etc., available for you to practice using.  If you plan to use prepared easels/easel pads, this is when you will need to prepare them.</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14</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245909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Prepare</a:t>
            </a:r>
            <a:endParaRPr lang="en-US" sz="1200" dirty="0"/>
          </a:p>
          <a:p>
            <a:pPr lvl="0"/>
            <a:endParaRPr lang="en-US" sz="1200" dirty="0"/>
          </a:p>
          <a:p>
            <a:pPr marL="181240" indent="-181240">
              <a:buFont typeface="Arial" panose="020B0604020202020204" pitchFamily="34" charset="0"/>
              <a:buChar char="•"/>
            </a:pPr>
            <a:r>
              <a:rPr lang="en-US" sz="1200" dirty="0"/>
              <a:t>Start by going through the material just as you would during the presentation, don't try to memorize it</a:t>
            </a:r>
          </a:p>
          <a:p>
            <a:pPr marL="181240" indent="-181240">
              <a:buFont typeface="Arial" panose="020B0604020202020204" pitchFamily="34" charset="0"/>
              <a:buChar char="•"/>
            </a:pPr>
            <a:r>
              <a:rPr lang="en-US" sz="1200" dirty="0"/>
              <a:t>Some trainers use the "3 to 1" ratio for determining how much time to prepare. This formula means </a:t>
            </a:r>
            <a:r>
              <a:rPr lang="en-US" sz="1200" dirty="0" smtClean="0"/>
              <a:t>for </a:t>
            </a:r>
            <a:r>
              <a:rPr lang="en-US" sz="1200" dirty="0"/>
              <a:t>every hour of instruction, we would need to prepare for three hours.  However, remember </a:t>
            </a:r>
            <a:r>
              <a:rPr lang="en-US" sz="1200" dirty="0" smtClean="0"/>
              <a:t>subject </a:t>
            </a:r>
            <a:r>
              <a:rPr lang="en-US" sz="1200" dirty="0"/>
              <a:t>matter knowledge, experience in training others, and individual confidence levels will also influence the amount of preparation time required</a:t>
            </a:r>
          </a:p>
          <a:p>
            <a:pPr marL="181240" indent="-181240">
              <a:buFont typeface="Arial" panose="020B0604020202020204" pitchFamily="34" charset="0"/>
              <a:buChar char="•"/>
            </a:pPr>
            <a:r>
              <a:rPr lang="en-US" sz="1200" dirty="0"/>
              <a:t>If possible, practice presenting aloud in the room you will actually be using.  This will help you feel more comfortable and familiar with the surroundings.  You will also look as if you are used to moving around in that environment</a:t>
            </a:r>
          </a:p>
          <a:p>
            <a:pPr marL="181240" indent="-181240">
              <a:buFont typeface="Arial" panose="020B0604020202020204" pitchFamily="34" charset="0"/>
              <a:buChar char="•"/>
            </a:pPr>
            <a:r>
              <a:rPr lang="en-US" sz="1200" dirty="0"/>
              <a:t>If possible, record your practice presentations on video to enable you to see and hear yourself as the participants will.  However, because this is not always possible, the next best-practice technique is to audio record your presentation</a:t>
            </a:r>
          </a:p>
          <a:p>
            <a:pPr marL="664546" lvl="1" indent="-181240">
              <a:buFont typeface="Courier New" panose="02070309020205020404" pitchFamily="49" charset="0"/>
              <a:buChar char="o"/>
            </a:pPr>
            <a:r>
              <a:rPr lang="en-US" sz="1200" dirty="0"/>
              <a:t>Here are just some of the advantages of recording yourself:</a:t>
            </a:r>
          </a:p>
          <a:p>
            <a:pPr marL="1147852" lvl="2" indent="-181240">
              <a:buFont typeface="Wingdings" panose="05000000000000000000" pitchFamily="2" charset="2"/>
              <a:buChar char="§"/>
            </a:pPr>
            <a:r>
              <a:rPr lang="en-US" sz="1200" dirty="0"/>
              <a:t>Check voice tone and rate of speech</a:t>
            </a:r>
          </a:p>
          <a:p>
            <a:pPr marL="1147852" lvl="2" indent="-181240">
              <a:buFont typeface="Wingdings" panose="05000000000000000000" pitchFamily="2" charset="2"/>
              <a:buChar char="§"/>
            </a:pPr>
            <a:r>
              <a:rPr lang="en-US" sz="1200" dirty="0"/>
              <a:t>Improve word enunciation</a:t>
            </a:r>
          </a:p>
          <a:p>
            <a:pPr marL="1147852" lvl="2" indent="-181240">
              <a:buFont typeface="Wingdings" panose="05000000000000000000" pitchFamily="2" charset="2"/>
              <a:buChar char="§"/>
            </a:pPr>
            <a:r>
              <a:rPr lang="en-US" sz="1200" dirty="0"/>
              <a:t>Substitute words that are awkward or difficult to pronounce</a:t>
            </a:r>
          </a:p>
          <a:p>
            <a:pPr marL="1147852" lvl="2" indent="-181240">
              <a:buFont typeface="Wingdings" panose="05000000000000000000" pitchFamily="2" charset="2"/>
              <a:buChar char="§"/>
            </a:pPr>
            <a:r>
              <a:rPr lang="en-US" sz="1200" dirty="0"/>
              <a:t>Listen to how we phrase questions and give feedback to responses</a:t>
            </a:r>
          </a:p>
          <a:p>
            <a:pPr marL="1147852" lvl="2" indent="-181240">
              <a:buFont typeface="Wingdings" panose="05000000000000000000" pitchFamily="2" charset="2"/>
              <a:buChar char="§"/>
            </a:pPr>
            <a:r>
              <a:rPr lang="en-US" sz="1200" dirty="0"/>
              <a:t>Practice responding to questions that might be asked</a:t>
            </a:r>
          </a:p>
          <a:p>
            <a:pPr marL="1147852" lvl="2" indent="-181240">
              <a:buFont typeface="Wingdings" panose="05000000000000000000" pitchFamily="2" charset="2"/>
              <a:buChar char="§"/>
            </a:pPr>
            <a:r>
              <a:rPr lang="en-US" sz="1200" dirty="0"/>
              <a:t>Listen for fillers such as "</a:t>
            </a:r>
            <a:r>
              <a:rPr lang="en-US" sz="1200" dirty="0" err="1"/>
              <a:t>uh's</a:t>
            </a:r>
            <a:r>
              <a:rPr lang="en-US" sz="1200" dirty="0"/>
              <a:t>," "and uh," "O.K.," etc.</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15</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141391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E. </a:t>
            </a:r>
            <a:r>
              <a:rPr lang="en-US" sz="1200" b="1" u="sng" cap="all" dirty="0"/>
              <a:t>Outlines</a:t>
            </a:r>
          </a:p>
          <a:p>
            <a:endParaRPr lang="en-US" sz="1200" dirty="0"/>
          </a:p>
          <a:p>
            <a:r>
              <a:rPr lang="en-US" sz="1200" dirty="0"/>
              <a:t>Content Outline</a:t>
            </a:r>
          </a:p>
          <a:p>
            <a:endParaRPr lang="en-US" sz="1200" b="1" i="1" dirty="0"/>
          </a:p>
          <a:p>
            <a:r>
              <a:rPr lang="en-US" sz="1200" b="1" i="1" dirty="0"/>
              <a:t>Describes what is included </a:t>
            </a:r>
            <a:endParaRPr lang="en-US" sz="1200" dirty="0"/>
          </a:p>
          <a:p>
            <a:pPr lvl="0"/>
            <a:endParaRPr lang="en-US" sz="1200" dirty="0"/>
          </a:p>
          <a:p>
            <a:pPr marL="181240" indent="-181240">
              <a:buFont typeface="Arial" panose="020B0604020202020204" pitchFamily="34" charset="0"/>
              <a:buChar char="•"/>
            </a:pPr>
            <a:r>
              <a:rPr lang="en-US" sz="1200" dirty="0"/>
              <a:t>List of facts to be presented</a:t>
            </a:r>
          </a:p>
          <a:p>
            <a:pPr marL="181240" indent="-181240">
              <a:buFont typeface="Arial" panose="020B0604020202020204" pitchFamily="34" charset="0"/>
              <a:buChar char="•"/>
            </a:pPr>
            <a:r>
              <a:rPr lang="en-US" sz="1200" dirty="0"/>
              <a:t>Outline of procedures to be demonstrated</a:t>
            </a:r>
          </a:p>
          <a:p>
            <a:pPr marL="181240" indent="-181240">
              <a:buFont typeface="Arial" panose="020B0604020202020204" pitchFamily="34" charset="0"/>
              <a:buChar char="•"/>
            </a:pPr>
            <a:r>
              <a:rPr lang="en-US" sz="1200" dirty="0"/>
              <a:t>Details on concepts to be explained</a:t>
            </a:r>
          </a:p>
          <a:p>
            <a:pPr marL="181240" indent="-181240">
              <a:buFont typeface="Arial" panose="020B0604020202020204" pitchFamily="34" charset="0"/>
              <a:buChar char="•"/>
            </a:pPr>
            <a:r>
              <a:rPr lang="en-US" sz="1200" dirty="0"/>
              <a:t>Series of ideas to be discussed</a:t>
            </a:r>
          </a:p>
          <a:p>
            <a:pPr marL="181240" indent="-181240">
              <a:buFont typeface="Arial" panose="020B0604020202020204" pitchFamily="34" charset="0"/>
              <a:buChar char="•"/>
            </a:pPr>
            <a:r>
              <a:rPr lang="en-US" sz="1200" dirty="0"/>
              <a:t>Delivery Method Outline </a:t>
            </a:r>
          </a:p>
          <a:p>
            <a:endParaRPr lang="en-US" sz="1200" b="1" i="1" dirty="0"/>
          </a:p>
          <a:p>
            <a:r>
              <a:rPr lang="en-US" sz="1200" b="1" i="1" dirty="0"/>
              <a:t>Describes how the content is presented</a:t>
            </a:r>
            <a:endParaRPr lang="en-US" sz="1200" dirty="0"/>
          </a:p>
          <a:p>
            <a:pPr lvl="0"/>
            <a:endParaRPr lang="en-US" sz="1200" dirty="0"/>
          </a:p>
          <a:p>
            <a:pPr marL="181240" indent="-181240">
              <a:buFont typeface="Arial" panose="020B0604020202020204" pitchFamily="34" charset="0"/>
              <a:buChar char="•"/>
            </a:pPr>
            <a:r>
              <a:rPr lang="en-US" sz="1200" dirty="0"/>
              <a:t>Amount of time to be spent on the topic</a:t>
            </a:r>
          </a:p>
          <a:p>
            <a:pPr marL="181240" indent="-181240">
              <a:buFont typeface="Arial" panose="020B0604020202020204" pitchFamily="34" charset="0"/>
              <a:buChar char="•"/>
            </a:pPr>
            <a:r>
              <a:rPr lang="en-US" sz="1200" dirty="0"/>
              <a:t>Audio-visual aids to be used</a:t>
            </a:r>
          </a:p>
          <a:p>
            <a:pPr marL="181240" indent="-181240">
              <a:buFont typeface="Arial" panose="020B0604020202020204" pitchFamily="34" charset="0"/>
              <a:buChar char="•"/>
            </a:pPr>
            <a:r>
              <a:rPr lang="en-US" sz="1200" dirty="0"/>
              <a:t>Questions to be posed to stimulate participation</a:t>
            </a:r>
          </a:p>
          <a:p>
            <a:pPr marL="181240" indent="-181240">
              <a:buFont typeface="Arial" panose="020B0604020202020204" pitchFamily="34" charset="0"/>
              <a:buChar char="•"/>
            </a:pPr>
            <a:r>
              <a:rPr lang="en-US" sz="1200" dirty="0"/>
              <a:t>Procedures for classroom learning activities</a:t>
            </a:r>
          </a:p>
          <a:p>
            <a:pPr marL="181240" indent="-181240">
              <a:buFont typeface="Arial" panose="020B0604020202020204" pitchFamily="34" charset="0"/>
              <a:buChar char="•"/>
            </a:pPr>
            <a:r>
              <a:rPr lang="en-US" sz="1200" dirty="0"/>
              <a:t>Indications of points to be emphasized</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smtClean="0"/>
              <a:t>___________________________________________________________________________________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16</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188223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What to Take to the Classroom</a:t>
            </a:r>
          </a:p>
          <a:p>
            <a:endParaRPr lang="en-US" sz="1200" dirty="0"/>
          </a:p>
          <a:p>
            <a:pPr marL="181240" indent="-181240">
              <a:buFont typeface="Arial" panose="020B0604020202020204" pitchFamily="34" charset="0"/>
              <a:buChar char="•"/>
            </a:pPr>
            <a:r>
              <a:rPr lang="en-US" sz="1200" dirty="0"/>
              <a:t>Lesson Plan</a:t>
            </a:r>
          </a:p>
          <a:p>
            <a:pPr marL="181240" indent="-181240">
              <a:buFont typeface="Arial" panose="020B0604020202020204" pitchFamily="34" charset="0"/>
              <a:buChar char="•"/>
            </a:pPr>
            <a:r>
              <a:rPr lang="en-US" sz="1200" dirty="0"/>
              <a:t>PowerPoint Slides</a:t>
            </a:r>
          </a:p>
          <a:p>
            <a:pPr marL="181240" indent="-181240">
              <a:buFont typeface="Arial" panose="020B0604020202020204" pitchFamily="34" charset="0"/>
              <a:buChar char="•"/>
            </a:pPr>
            <a:r>
              <a:rPr lang="en-US" sz="1200" dirty="0"/>
              <a:t>Training props or demonstration materials</a:t>
            </a:r>
          </a:p>
          <a:p>
            <a:pPr marL="181240" indent="-181240">
              <a:buFont typeface="Arial" panose="020B0604020202020204" pitchFamily="34" charset="0"/>
              <a:buChar char="•"/>
            </a:pPr>
            <a:r>
              <a:rPr lang="en-US" sz="1200" dirty="0"/>
              <a:t>Any other reference materials or notes </a:t>
            </a:r>
            <a:r>
              <a:rPr lang="en-US" sz="1200" dirty="0" smtClean="0"/>
              <a:t>you </a:t>
            </a:r>
            <a:r>
              <a:rPr lang="en-US" sz="1200" dirty="0"/>
              <a:t>will be using during your presentation of the material</a:t>
            </a:r>
          </a:p>
          <a:p>
            <a:endParaRPr lang="en-US" sz="1200" dirty="0"/>
          </a:p>
          <a:p>
            <a:r>
              <a:rPr lang="en-US" sz="1200" dirty="0"/>
              <a:t>NOTE:</a:t>
            </a:r>
            <a:r>
              <a:rPr lang="en-US" sz="1200" baseline="0" dirty="0"/>
              <a:t>  </a:t>
            </a:r>
            <a:r>
              <a:rPr lang="en-US" sz="1200" b="1" baseline="0" dirty="0"/>
              <a:t>Any</a:t>
            </a:r>
            <a:r>
              <a:rPr lang="en-US" sz="1200" baseline="0" dirty="0"/>
              <a:t> outside materials or references must be approved by the Course Manager prior to their use.</a:t>
            </a:r>
            <a:endParaRPr lang="en-US" sz="1200" dirty="0"/>
          </a:p>
          <a:p>
            <a:endParaRPr lang="en-US" sz="1200" dirty="0"/>
          </a:p>
          <a:p>
            <a:r>
              <a:rPr lang="en-US" sz="1200" dirty="0"/>
              <a:t>Trainers should incorporate their individual style into the delivery.</a:t>
            </a:r>
          </a:p>
          <a:p>
            <a:endParaRPr lang="en-US" sz="1200" dirty="0"/>
          </a:p>
          <a:p>
            <a:r>
              <a:rPr lang="en-US" sz="1200" dirty="0"/>
              <a:t>While not all of the techniques we see used by other instructors may seem comfortable for us, we should try to find ways to enrich the learning experience for our participants. Their needs, after all, are why we conduct training.</a:t>
            </a:r>
          </a:p>
          <a:p>
            <a:endParaRPr lang="en-US" sz="1200" b="1" i="1" dirty="0"/>
          </a:p>
          <a:p>
            <a:r>
              <a:rPr lang="en-US" sz="1200" b="1" i="1" dirty="0"/>
              <a:t>Explain </a:t>
            </a:r>
            <a:r>
              <a:rPr lang="en-US" sz="1200" b="1" i="1" baseline="0" dirty="0" smtClean="0"/>
              <a:t>t</a:t>
            </a:r>
            <a:r>
              <a:rPr lang="en-US" sz="1200" b="1" i="1" dirty="0" smtClean="0"/>
              <a:t>echniques </a:t>
            </a:r>
            <a:r>
              <a:rPr lang="en-US" sz="1200" b="1" i="1" dirty="0"/>
              <a:t>or methods which reinforce learning of new information or improve retention should be an integral part of training delivery, not the exception.</a:t>
            </a:r>
            <a:endParaRPr lang="en-US" sz="1200" dirty="0"/>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smtClean="0"/>
              <a:t>___________________________________________________________________________________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17</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367360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Small Group Curriculum Activity</a:t>
            </a:r>
            <a:endParaRPr lang="en-US" sz="1200" dirty="0"/>
          </a:p>
          <a:p>
            <a:endParaRPr lang="en-US" sz="1200" b="1" i="1" dirty="0"/>
          </a:p>
          <a:p>
            <a:r>
              <a:rPr lang="en-US" sz="1200" b="1" i="1" dirty="0"/>
              <a:t>Divide class into 4 groups:</a:t>
            </a:r>
            <a:endParaRPr lang="en-US" sz="1200" dirty="0"/>
          </a:p>
          <a:p>
            <a:pPr marL="181240" indent="-181240">
              <a:buFont typeface="Arial" panose="020B0604020202020204" pitchFamily="34" charset="0"/>
              <a:buChar char="•"/>
            </a:pPr>
            <a:r>
              <a:rPr lang="en-US" sz="1200" b="1" i="1" dirty="0"/>
              <a:t>DRE Instructor Guide Administrator Guide group</a:t>
            </a:r>
            <a:endParaRPr lang="en-US" sz="1200" dirty="0"/>
          </a:p>
          <a:p>
            <a:pPr marL="181240" indent="-181240">
              <a:buFont typeface="Arial" panose="020B0604020202020204" pitchFamily="34" charset="0"/>
              <a:buChar char="•"/>
            </a:pPr>
            <a:r>
              <a:rPr lang="en-US" sz="1200" b="1" i="1" dirty="0"/>
              <a:t>DRE Instructor Guide Sessions 1-5 group</a:t>
            </a:r>
            <a:endParaRPr lang="en-US" sz="1200" dirty="0"/>
          </a:p>
          <a:p>
            <a:pPr marL="181240" indent="-181240">
              <a:buFont typeface="Arial" panose="020B0604020202020204" pitchFamily="34" charset="0"/>
              <a:buChar char="•"/>
            </a:pPr>
            <a:r>
              <a:rPr lang="en-US" sz="1200" b="1" i="1" dirty="0"/>
              <a:t>DRE Instructor Guide Sessions 6-10 group</a:t>
            </a:r>
            <a:endParaRPr lang="en-US" sz="1200" dirty="0"/>
          </a:p>
          <a:p>
            <a:pPr marL="181240" indent="-181240">
              <a:buFont typeface="Arial" panose="020B0604020202020204" pitchFamily="34" charset="0"/>
              <a:buChar char="•"/>
            </a:pPr>
            <a:r>
              <a:rPr lang="en-US" sz="1200" b="1" i="1" dirty="0"/>
              <a:t>DRE Instructor Guide Sessions 11-15 group</a:t>
            </a:r>
            <a:endParaRPr lang="en-US" sz="1200" dirty="0"/>
          </a:p>
          <a:p>
            <a:endParaRPr lang="en-US" sz="1200" b="1" i="1" dirty="0"/>
          </a:p>
          <a:p>
            <a:r>
              <a:rPr lang="en-US" sz="1200" b="1" i="1" dirty="0"/>
              <a:t>Each group will be given 15 minutes to research their topic.</a:t>
            </a:r>
            <a:endParaRPr lang="en-US" sz="1200" dirty="0"/>
          </a:p>
          <a:p>
            <a:endParaRPr lang="en-US" sz="1200" b="1" i="1" dirty="0"/>
          </a:p>
          <a:p>
            <a:r>
              <a:rPr lang="en-US" sz="1200" b="1" i="1" dirty="0"/>
              <a:t>Each group will present to the class the relevant information of their topic (maximum 15 minutes per group).</a:t>
            </a:r>
            <a:endParaRPr lang="en-US" sz="1200" dirty="0"/>
          </a:p>
          <a:p>
            <a:endParaRPr lang="en-US" sz="1200" b="1" i="1" dirty="0"/>
          </a:p>
          <a:p>
            <a:r>
              <a:rPr lang="en-US" sz="1200" b="1" i="1" dirty="0"/>
              <a:t>Key points to be elicited from the Administrator Guide group</a:t>
            </a:r>
            <a:endParaRPr lang="en-US" sz="1200" dirty="0"/>
          </a:p>
          <a:p>
            <a:pPr marL="181240" indent="-181240">
              <a:buFont typeface="Arial" panose="020B0604020202020204" pitchFamily="34" charset="0"/>
              <a:buChar char="•"/>
            </a:pPr>
            <a:r>
              <a:rPr lang="en-US" sz="1200" b="1" i="1" dirty="0"/>
              <a:t>For whom is the DRE course intended </a:t>
            </a:r>
            <a:endParaRPr lang="en-US" sz="1200" dirty="0"/>
          </a:p>
          <a:p>
            <a:pPr marL="181240" indent="-181240">
              <a:buFont typeface="Arial" panose="020B0604020202020204" pitchFamily="34" charset="0"/>
              <a:buChar char="•"/>
            </a:pPr>
            <a:r>
              <a:rPr lang="en-US" sz="1200" b="1" i="1" dirty="0"/>
              <a:t>How long is the training</a:t>
            </a:r>
            <a:endParaRPr lang="en-US" sz="1200" dirty="0"/>
          </a:p>
          <a:p>
            <a:pPr marL="181240" indent="-181240">
              <a:buFont typeface="Arial" panose="020B0604020202020204" pitchFamily="34" charset="0"/>
              <a:buChar char="•"/>
            </a:pPr>
            <a:r>
              <a:rPr lang="en-US" sz="1200" b="1" i="1" dirty="0"/>
              <a:t>Classroom requirements</a:t>
            </a:r>
            <a:endParaRPr lang="en-US" sz="1200" dirty="0"/>
          </a:p>
          <a:p>
            <a:pPr marL="181240" indent="-181240">
              <a:buFont typeface="Arial" panose="020B0604020202020204" pitchFamily="34" charset="0"/>
              <a:buChar char="•"/>
            </a:pPr>
            <a:r>
              <a:rPr lang="en-US" sz="1200" b="1" i="1" dirty="0"/>
              <a:t>Materials needed</a:t>
            </a:r>
            <a:endParaRPr lang="en-US" sz="1200" dirty="0"/>
          </a:p>
          <a:p>
            <a:pPr marL="181240" indent="-181240">
              <a:buFont typeface="Arial" panose="020B0604020202020204" pitchFamily="34" charset="0"/>
              <a:buChar char="•"/>
            </a:pPr>
            <a:r>
              <a:rPr lang="en-US" sz="1200" b="1" i="1" dirty="0"/>
              <a:t>Requirements to pass the course</a:t>
            </a:r>
            <a:endParaRPr lang="en-US" sz="1200" dirty="0"/>
          </a:p>
          <a:p>
            <a:endParaRPr lang="en-US" sz="1200" b="1" i="1" dirty="0"/>
          </a:p>
          <a:p>
            <a:r>
              <a:rPr lang="en-US" sz="1200" b="1" i="1" dirty="0"/>
              <a:t>Key points to be elicited from the three instructor guide groups</a:t>
            </a:r>
            <a:endParaRPr lang="en-US" sz="1200" dirty="0"/>
          </a:p>
          <a:p>
            <a:pPr marL="181240" indent="-181240">
              <a:buFont typeface="Arial" panose="020B0604020202020204" pitchFamily="34" charset="0"/>
              <a:buChar char="•"/>
            </a:pPr>
            <a:r>
              <a:rPr lang="en-US" sz="1200" b="1" i="1" dirty="0"/>
              <a:t>This information can be located in the Appendices of the DRE Course Administrator Guide</a:t>
            </a:r>
            <a:endParaRPr lang="en-US" sz="1200" dirty="0"/>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18</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4484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F.  </a:t>
            </a:r>
            <a:r>
              <a:rPr lang="en-US" sz="1200" b="1" u="sng" cap="all" dirty="0"/>
              <a:t>TEACHING ASSIGNMENTS</a:t>
            </a:r>
            <a:endParaRPr lang="en-US" sz="1200" b="1" cap="all" dirty="0"/>
          </a:p>
          <a:p>
            <a:endParaRPr lang="en-US" sz="1200" b="1" i="1" dirty="0"/>
          </a:p>
          <a:p>
            <a:r>
              <a:rPr lang="en-US" sz="1200" b="1" i="1" dirty="0"/>
              <a:t>Identification Of Teaching Assignments – Hand out Student-Instructor Assignment Sheet located in the Appendices. </a:t>
            </a:r>
            <a:endParaRPr lang="en-US" sz="1200" dirty="0"/>
          </a:p>
          <a:p>
            <a:endParaRPr lang="en-US" sz="1200" b="1" i="1" dirty="0"/>
          </a:p>
          <a:p>
            <a:r>
              <a:rPr lang="en-US" sz="1200" b="1" i="1" dirty="0"/>
              <a:t>Discuss classroom assignments (Classroom A, B, C, etc.). Student-instructors will work in a particular classroom for all teaching assignments.  Inform the participants of the locations of the various classrooms. Each classroom will be fully equipped with audio-visuals, participant handout materials, etc.</a:t>
            </a:r>
            <a:endParaRPr lang="en-US" sz="1200" dirty="0"/>
          </a:p>
          <a:p>
            <a:endParaRPr lang="en-US" sz="1200" b="1" i="1" dirty="0"/>
          </a:p>
          <a:p>
            <a:r>
              <a:rPr lang="en-US" sz="1200" b="1" i="1" dirty="0"/>
              <a:t>Discuss sessions and segments. Each student-instructor has one or more teaching assignments.  Instruct the participants to identify their personal assignments and to “highlight” those Sessions and Segments using a yellow marker.</a:t>
            </a:r>
            <a:endParaRPr lang="en-US" sz="1200" dirty="0"/>
          </a:p>
          <a:p>
            <a:endParaRPr lang="en-US" sz="1200" b="1" i="1" dirty="0"/>
          </a:p>
          <a:p>
            <a:r>
              <a:rPr lang="en-US" sz="1200" b="1" i="1" dirty="0"/>
              <a:t>All assignments are team-teaching assignments.  Participants must get together with their partners to decide how they will “divide up” the teaching responsibilities for each Session and Segment.</a:t>
            </a:r>
            <a:endParaRPr lang="en-US" sz="1200" dirty="0"/>
          </a:p>
          <a:p>
            <a:endParaRPr lang="en-US" sz="1200" b="1" i="1" dirty="0"/>
          </a:p>
          <a:p>
            <a:r>
              <a:rPr lang="en-US" sz="1200" b="1" i="1" dirty="0"/>
              <a:t>Supply participants with the presentation evaluation forms </a:t>
            </a:r>
            <a:r>
              <a:rPr lang="en-US" sz="1200" b="1" i="1" dirty="0" smtClean="0"/>
              <a:t>containing </a:t>
            </a:r>
            <a:r>
              <a:rPr lang="en-US" sz="1200" b="1" i="1" dirty="0"/>
              <a:t>the performance indicators that will be evaluated (See Appendices in Administrator Guide). </a:t>
            </a:r>
          </a:p>
          <a:p>
            <a:endParaRPr lang="en-US" sz="1200" b="1" i="1" dirty="0"/>
          </a:p>
          <a:p>
            <a:r>
              <a:rPr lang="en-US" sz="1200" b="1" i="1" dirty="0"/>
              <a:t>Repeat repetition exercise from Session 3E.</a:t>
            </a:r>
            <a:endParaRPr lang="en-US" sz="1200" dirty="0"/>
          </a:p>
          <a:p>
            <a:endParaRPr lang="en-US" sz="1200" b="1" i="1" dirty="0"/>
          </a:p>
          <a:p>
            <a:r>
              <a:rPr lang="en-US" sz="1200" b="1" i="1" dirty="0"/>
              <a:t>Allow participants to spend balance of day in individual reviews of their assigned lesson plans.  “Visit” participants to verify they understand their assignments.  Encourage participants to ask questions to remove any confusion they may have about the lesson plans.</a:t>
            </a:r>
            <a:endParaRPr lang="en-US" sz="1200" dirty="0"/>
          </a:p>
          <a:p>
            <a:endParaRPr lang="en-US" sz="1200" b="1" i="1" dirty="0"/>
          </a:p>
          <a:p>
            <a:r>
              <a:rPr lang="en-US" sz="1200" b="1" i="1" dirty="0"/>
              <a:t>Instruct the participants to meet with their team-teaching partner and begin “dividing up” their assignments.</a:t>
            </a:r>
            <a:endParaRPr lang="en-US" sz="1200" dirty="0"/>
          </a:p>
          <a:p>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19</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79667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4: DRE Curriculum Package and Teaching Assignments</a:t>
            </a:r>
            <a:endParaRPr lang="en-US" sz="1200" dirty="0"/>
          </a:p>
          <a:p>
            <a:r>
              <a:rPr lang="en-US" sz="1200" dirty="0"/>
              <a:t>Estimated time for Session 4: 2 Hours (depending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a:t>Describe the documents that make up a standard curriculum package</a:t>
            </a:r>
          </a:p>
          <a:p>
            <a:pPr marL="181240" indent="-181240">
              <a:buFont typeface="Arial" panose="020B0604020202020204" pitchFamily="34" charset="0"/>
              <a:buChar char="•"/>
            </a:pPr>
            <a:r>
              <a:rPr lang="en-US" sz="1200" dirty="0"/>
              <a:t>Describe the content and format of the lesson plans in the DRE School</a:t>
            </a:r>
          </a:p>
          <a:p>
            <a:endParaRPr lang="en-US" sz="1200" b="1" dirty="0"/>
          </a:p>
          <a:p>
            <a:r>
              <a:rPr lang="en-US" sz="1200" b="1" dirty="0"/>
              <a:t>Contents</a:t>
            </a:r>
            <a:endParaRPr lang="en-US" sz="1200" dirty="0"/>
          </a:p>
          <a:p>
            <a:pPr marL="241653" indent="-241653">
              <a:buAutoNum type="alphaUcPeriod"/>
            </a:pPr>
            <a:r>
              <a:rPr lang="en-US" sz="1200" dirty="0"/>
              <a:t>DRE Curriculum Package</a:t>
            </a:r>
          </a:p>
          <a:p>
            <a:pPr marL="241653" indent="-241653">
              <a:buAutoNum type="alphaUcPeriod"/>
            </a:pPr>
            <a:r>
              <a:rPr lang="en-US" sz="1200" dirty="0"/>
              <a:t>Overview of the DRE School</a:t>
            </a:r>
          </a:p>
          <a:p>
            <a:pPr marL="241653" indent="-241653">
              <a:buAutoNum type="alphaUcPeriod"/>
            </a:pPr>
            <a:r>
              <a:rPr lang="en-US" sz="1200" dirty="0"/>
              <a:t>Purposes of the Lesson Plans</a:t>
            </a:r>
          </a:p>
          <a:p>
            <a:pPr marL="241653" indent="-241653">
              <a:buAutoNum type="alphaUcPeriod"/>
            </a:pPr>
            <a:r>
              <a:rPr lang="en-US" sz="1200" dirty="0"/>
              <a:t>How to Use the Lesson Plans</a:t>
            </a:r>
          </a:p>
          <a:p>
            <a:pPr marL="241653" indent="-241653">
              <a:buAutoNum type="alphaUcPeriod"/>
            </a:pPr>
            <a:r>
              <a:rPr lang="en-US" sz="1200" dirty="0"/>
              <a:t>Outlines</a:t>
            </a:r>
          </a:p>
          <a:p>
            <a:pPr marL="241653" indent="-241653">
              <a:buAutoNum type="alphaUcPeriod"/>
            </a:pPr>
            <a:r>
              <a:rPr lang="en-US" sz="1200" dirty="0"/>
              <a:t>Teaching Assignments</a:t>
            </a:r>
          </a:p>
          <a:p>
            <a:pPr marL="241653" indent="-241653">
              <a:buAutoNum type="alphaUcPeriod"/>
            </a:pPr>
            <a:r>
              <a:rPr lang="en-US" sz="1200" dirty="0"/>
              <a:t>Questions and/or Concerns</a:t>
            </a:r>
            <a:endParaRPr lang="en-US" sz="1200" cap="all" dirty="0"/>
          </a:p>
          <a:p>
            <a:r>
              <a:rPr lang="en-US" sz="1200" cap="all" dirty="0"/>
              <a:t> </a:t>
            </a:r>
          </a:p>
          <a:p>
            <a:r>
              <a:rPr lang="en-US" sz="1200" b="1" dirty="0"/>
              <a:t>Materials</a:t>
            </a:r>
          </a:p>
          <a:p>
            <a:r>
              <a:rPr lang="en-US" sz="1200" dirty="0"/>
              <a:t>Presentation slides</a:t>
            </a:r>
          </a:p>
          <a:p>
            <a:r>
              <a:rPr lang="en-US" sz="1200" dirty="0"/>
              <a:t>Easel/Easel Pad		</a:t>
            </a:r>
          </a:p>
          <a:p>
            <a:r>
              <a:rPr lang="en-US" sz="1200" dirty="0"/>
              <a:t>Markers</a:t>
            </a:r>
          </a:p>
          <a:p>
            <a:r>
              <a:rPr lang="en-US" sz="1200" dirty="0"/>
              <a:t>DRE Instructor Guide</a:t>
            </a:r>
          </a:p>
          <a:p>
            <a:r>
              <a:rPr lang="en-US" sz="1200" dirty="0"/>
              <a:t>Teaching Assignments</a:t>
            </a:r>
          </a:p>
          <a:p>
            <a:r>
              <a:rPr lang="en-US" sz="1200" dirty="0"/>
              <a:t> </a:t>
            </a:r>
          </a:p>
          <a:p>
            <a:r>
              <a:rPr lang="en-US" sz="1200" b="1" i="1" dirty="0"/>
              <a:t>Instructional Notes are presented in bold italic throughout the sessions. </a:t>
            </a:r>
            <a:endParaRPr lang="en-US" sz="1200" dirty="0"/>
          </a:p>
          <a:p>
            <a:endParaRPr lang="en-US" dirty="0"/>
          </a:p>
        </p:txBody>
      </p:sp>
      <p:sp>
        <p:nvSpPr>
          <p:cNvPr id="4" name="Slide Number Placeholder 3"/>
          <p:cNvSpPr>
            <a:spLocks noGrp="1"/>
          </p:cNvSpPr>
          <p:nvPr>
            <p:ph type="sldNum" sz="quarter" idx="10"/>
          </p:nvPr>
        </p:nvSpPr>
        <p:spPr/>
        <p:txBody>
          <a:bodyPr/>
          <a:lstStyle/>
          <a:p>
            <a:r>
              <a:rPr lang="en-US"/>
              <a:t>Page </a:t>
            </a:r>
            <a:fld id="{AED10D12-2569-4B27-B139-281FE96BCF92}" type="slidenum">
              <a:rPr lang="en-US" smtClean="0"/>
              <a:pPr/>
              <a:t>2</a:t>
            </a:fld>
            <a:endParaRPr lang="en-US" dirty="0"/>
          </a:p>
        </p:txBody>
      </p:sp>
      <p:sp>
        <p:nvSpPr>
          <p:cNvPr id="5" name="Header Placeholder 4"/>
          <p:cNvSpPr>
            <a:spLocks noGrp="1"/>
          </p:cNvSpPr>
          <p:nvPr>
            <p:ph type="hdr" sz="quarter" idx="14"/>
          </p:nvPr>
        </p:nvSpPr>
        <p:spPr/>
        <p:txBody>
          <a:bodyPr/>
          <a:lstStyle/>
          <a:p>
            <a:r>
              <a:rPr lang="en-US"/>
              <a:t>Drug Recognition Expert</a:t>
            </a:r>
          </a:p>
          <a:p>
            <a:r>
              <a:rPr lang="en-US"/>
              <a:t>Instructor Development Course</a:t>
            </a:r>
            <a:endParaRPr lang="en-US" dirty="0"/>
          </a:p>
        </p:txBody>
      </p:sp>
      <p:sp>
        <p:nvSpPr>
          <p:cNvPr id="7" name="Footer Placeholder 6"/>
          <p:cNvSpPr>
            <a:spLocks noGrp="1"/>
          </p:cNvSpPr>
          <p:nvPr>
            <p:ph type="ftr" sz="quarter" idx="15"/>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G. </a:t>
            </a:r>
            <a:r>
              <a:rPr lang="en-US" sz="1200" b="1" u="sng" cap="all" dirty="0" err="1"/>
              <a:t>QuestionS</a:t>
            </a:r>
            <a:r>
              <a:rPr lang="en-US" sz="1200" b="1" u="sng" cap="all" dirty="0"/>
              <a:t> AND/OR CONCERNS</a:t>
            </a:r>
          </a:p>
          <a:p>
            <a:endParaRPr lang="en-US" sz="1200" b="1" i="1" dirty="0"/>
          </a:p>
          <a:p>
            <a:r>
              <a:rPr lang="en-US" sz="1200" b="1" i="1" dirty="0"/>
              <a:t>Solicit questions and comments from participants before moving to the next</a:t>
            </a:r>
            <a:r>
              <a:rPr lang="en-US" sz="1200" b="1" i="1" baseline="0" dirty="0"/>
              <a:t> session</a:t>
            </a:r>
            <a:r>
              <a:rPr lang="en-US" sz="1200" b="1" i="1" dirty="0"/>
              <a:t>.</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endParaRPr lang="en-US" sz="1200" dirty="0"/>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smtClean="0"/>
              <a:t>___________________________________________________________________________________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20</a:t>
            </a:fld>
            <a:endParaRPr lang="en-US" dirty="0"/>
          </a:p>
        </p:txBody>
      </p:sp>
      <p:sp>
        <p:nvSpPr>
          <p:cNvPr id="5" name="Header Placeholder 4"/>
          <p:cNvSpPr>
            <a:spLocks noGrp="1"/>
          </p:cNvSpPr>
          <p:nvPr>
            <p:ph type="hdr" sz="quarter" idx="14"/>
          </p:nvPr>
        </p:nvSpPr>
        <p:spPr/>
        <p:txBody>
          <a:bodyPr/>
          <a:lstStyle/>
          <a:p>
            <a:r>
              <a:rPr lang="en-US"/>
              <a:t>Drug Recognition Expert</a:t>
            </a:r>
          </a:p>
          <a:p>
            <a:r>
              <a:rPr lang="en-US"/>
              <a:t>Instructor Development Course</a:t>
            </a:r>
            <a:endParaRPr lang="en-US" dirty="0"/>
          </a:p>
        </p:txBody>
      </p:sp>
      <p:sp>
        <p:nvSpPr>
          <p:cNvPr id="7" name="Footer Placeholder 6"/>
          <p:cNvSpPr>
            <a:spLocks noGrp="1"/>
          </p:cNvSpPr>
          <p:nvPr>
            <p:ph type="ftr" sz="quarter" idx="15"/>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396985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Session 4: DRE Curriculum Package and Teaching Assignments</a:t>
            </a:r>
            <a:endParaRPr lang="en-US" sz="1200" dirty="0"/>
          </a:p>
          <a:p>
            <a:endParaRPr lang="en-US" sz="1200" b="1" i="1" dirty="0"/>
          </a:p>
          <a:p>
            <a:r>
              <a:rPr lang="en-US" sz="1200" b="1" i="1" dirty="0"/>
              <a:t>Estimated time for Session 4: </a:t>
            </a:r>
            <a:r>
              <a:rPr lang="en-US" sz="1200" b="1" i="1" dirty="0" smtClean="0"/>
              <a:t>2 Hours</a:t>
            </a:r>
            <a:endParaRPr lang="en-US" sz="1200" dirty="0"/>
          </a:p>
          <a:p>
            <a:endParaRPr lang="en-US" sz="1200" b="1" i="1" dirty="0"/>
          </a:p>
          <a:p>
            <a:r>
              <a:rPr lang="en-US" sz="1200" b="1" i="1" dirty="0"/>
              <a:t>Materials:</a:t>
            </a:r>
            <a:endParaRPr lang="en-US" sz="1200" dirty="0"/>
          </a:p>
          <a:p>
            <a:pPr lvl="0"/>
            <a:endParaRPr lang="en-US" sz="1200" b="1" i="1" dirty="0"/>
          </a:p>
          <a:p>
            <a:pPr marL="181240" indent="-181240">
              <a:buFont typeface="Arial" panose="020B0604020202020204" pitchFamily="34" charset="0"/>
              <a:buChar char="•"/>
            </a:pPr>
            <a:r>
              <a:rPr lang="en-US" sz="1200" b="1" i="1" dirty="0"/>
              <a:t>Presentation slides</a:t>
            </a:r>
            <a:endParaRPr lang="en-US" sz="1200" dirty="0"/>
          </a:p>
          <a:p>
            <a:pPr marL="181240" indent="-181240">
              <a:buFont typeface="Arial" panose="020B0604020202020204" pitchFamily="34" charset="0"/>
              <a:buChar char="•"/>
            </a:pPr>
            <a:r>
              <a:rPr lang="en-US" sz="1200" b="1" i="1" dirty="0"/>
              <a:t>Easel/Easel Pad</a:t>
            </a:r>
            <a:endParaRPr lang="en-US" sz="1200" dirty="0"/>
          </a:p>
          <a:p>
            <a:pPr marL="181240" indent="-181240">
              <a:buFont typeface="Arial" panose="020B0604020202020204" pitchFamily="34" charset="0"/>
              <a:buChar char="•"/>
            </a:pPr>
            <a:r>
              <a:rPr lang="en-US" sz="1200" b="1" i="1" dirty="0"/>
              <a:t>Markers</a:t>
            </a:r>
            <a:endParaRPr lang="en-US" sz="1200" dirty="0"/>
          </a:p>
          <a:p>
            <a:pPr marL="181240" indent="-181240">
              <a:buFont typeface="Arial" panose="020B0604020202020204" pitchFamily="34" charset="0"/>
              <a:buChar char="•"/>
            </a:pPr>
            <a:r>
              <a:rPr lang="en-US" sz="1200" b="1" i="1" dirty="0"/>
              <a:t>DRE Instructor Guide</a:t>
            </a:r>
          </a:p>
          <a:p>
            <a:pPr marL="181240" indent="-181240">
              <a:buFont typeface="Arial" panose="020B0604020202020204" pitchFamily="34" charset="0"/>
              <a:buChar char="•"/>
            </a:pPr>
            <a:r>
              <a:rPr lang="en-US" sz="1200" b="1" i="1" dirty="0"/>
              <a:t>Teaching Assignments</a:t>
            </a:r>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3</a:t>
            </a:fld>
            <a:endParaRPr lang="en-US" dirty="0"/>
          </a:p>
        </p:txBody>
      </p:sp>
      <p:sp>
        <p:nvSpPr>
          <p:cNvPr id="5" name="Header Placeholder 4"/>
          <p:cNvSpPr>
            <a:spLocks noGrp="1"/>
          </p:cNvSpPr>
          <p:nvPr>
            <p:ph type="hdr" sz="quarter" idx="14"/>
          </p:nvPr>
        </p:nvSpPr>
        <p:spPr/>
        <p:txBody>
          <a:bodyPr/>
          <a:lstStyle/>
          <a:p>
            <a:r>
              <a:rPr lang="en-US"/>
              <a:t>Drug Recognition Expert</a:t>
            </a:r>
          </a:p>
          <a:p>
            <a:r>
              <a:rPr lang="en-US"/>
              <a:t>Instructor Development Course</a:t>
            </a:r>
            <a:endParaRPr lang="en-US" dirty="0"/>
          </a:p>
        </p:txBody>
      </p:sp>
      <p:sp>
        <p:nvSpPr>
          <p:cNvPr id="7" name="Footer Placeholder 6"/>
          <p:cNvSpPr>
            <a:spLocks noGrp="1"/>
          </p:cNvSpPr>
          <p:nvPr>
            <p:ph type="ftr" sz="quarter" idx="15"/>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Session Objectives </a:t>
            </a:r>
            <a:endParaRPr lang="en-US" sz="1200" dirty="0"/>
          </a:p>
          <a:p>
            <a:endParaRPr lang="en-US" sz="1200" dirty="0"/>
          </a:p>
          <a:p>
            <a:r>
              <a:rPr lang="en-US" sz="1200" dirty="0"/>
              <a:t>At the conclusion of this session, participants should be able to:</a:t>
            </a:r>
          </a:p>
          <a:p>
            <a:endParaRPr lang="en-US" sz="1200" dirty="0"/>
          </a:p>
          <a:p>
            <a:pPr marL="181240" indent="-181240">
              <a:buFont typeface="Arial" panose="020B0604020202020204" pitchFamily="34" charset="0"/>
              <a:buChar char="•"/>
            </a:pPr>
            <a:r>
              <a:rPr lang="en-US" sz="1200" dirty="0"/>
              <a:t>Describe the documents that make up a standard curriculum package</a:t>
            </a:r>
          </a:p>
          <a:p>
            <a:pPr marL="181240" indent="-181240">
              <a:buFont typeface="Arial" panose="020B0604020202020204" pitchFamily="34" charset="0"/>
              <a:buChar char="•"/>
            </a:pPr>
            <a:r>
              <a:rPr lang="en-US" sz="1200" dirty="0"/>
              <a:t>Describe the content and format of the lesson plans in the DRE School</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endParaRPr lang="en-US" sz="1200" dirty="0"/>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endParaRPr lang="en-US" sz="1200" dirty="0"/>
          </a:p>
          <a:p>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4</a:t>
            </a:fld>
            <a:endParaRPr lang="en-US" dirty="0"/>
          </a:p>
        </p:txBody>
      </p:sp>
      <p:sp>
        <p:nvSpPr>
          <p:cNvPr id="5" name="Header Placeholder 4"/>
          <p:cNvSpPr>
            <a:spLocks noGrp="1"/>
          </p:cNvSpPr>
          <p:nvPr>
            <p:ph type="hdr" sz="quarter" idx="14"/>
          </p:nvPr>
        </p:nvSpPr>
        <p:spPr/>
        <p:txBody>
          <a:bodyPr/>
          <a:lstStyle/>
          <a:p>
            <a:r>
              <a:rPr lang="en-US"/>
              <a:t>Drug Recognition Expert</a:t>
            </a:r>
          </a:p>
          <a:p>
            <a:r>
              <a:rPr lang="en-US"/>
              <a:t>Instructor Development Course</a:t>
            </a:r>
            <a:endParaRPr lang="en-US" dirty="0"/>
          </a:p>
        </p:txBody>
      </p:sp>
      <p:sp>
        <p:nvSpPr>
          <p:cNvPr id="7" name="Footer Placeholder 6"/>
          <p:cNvSpPr>
            <a:spLocks noGrp="1"/>
          </p:cNvSpPr>
          <p:nvPr>
            <p:ph type="ftr" sz="quarter" idx="15"/>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241653" indent="-241653">
              <a:buAutoNum type="alphaUcPeriod"/>
            </a:pPr>
            <a:r>
              <a:rPr lang="en-US" sz="1200" b="1" u="sng" cap="all" dirty="0"/>
              <a:t>DRE Curriculum Package</a:t>
            </a:r>
          </a:p>
          <a:p>
            <a:endParaRPr lang="en-US" sz="1200" b="1" cap="all" dirty="0"/>
          </a:p>
          <a:p>
            <a:r>
              <a:rPr lang="en-US" sz="1200" b="1" i="1" dirty="0"/>
              <a:t>A complete curriculum, or course of instruction, has been prepared for DRE training.</a:t>
            </a:r>
            <a:endParaRPr lang="en-US" sz="1200" dirty="0"/>
          </a:p>
          <a:p>
            <a:endParaRPr lang="en-US" sz="1200" dirty="0"/>
          </a:p>
          <a:p>
            <a:r>
              <a:rPr lang="en-US" sz="1200" dirty="0"/>
              <a:t>The full course spans nine full days; two days for the Pre-School and seven days for the DRE School.</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endParaRPr lang="en-US" sz="1200" dirty="0"/>
          </a:p>
          <a:p>
            <a:endParaRPr lang="en-US" sz="1200" b="1" i="1" dirty="0"/>
          </a:p>
          <a:p>
            <a:r>
              <a:rPr lang="en-US" sz="1200" b="1" i="1" dirty="0"/>
              <a:t>___________________________________________________________________________________</a:t>
            </a:r>
          </a:p>
          <a:p>
            <a:endParaRPr lang="en-US" sz="1200" b="1" i="1" dirty="0"/>
          </a:p>
          <a:p>
            <a:r>
              <a:rPr lang="en-US" sz="1200" b="1" i="1" dirty="0" smtClean="0"/>
              <a:t>___________________________________________________________________________________</a:t>
            </a:r>
            <a:endParaRPr lang="en-US" sz="1200" dirty="0"/>
          </a:p>
          <a:p>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5</a:t>
            </a:fld>
            <a:endParaRPr lang="en-US" dirty="0"/>
          </a:p>
        </p:txBody>
      </p:sp>
      <p:sp>
        <p:nvSpPr>
          <p:cNvPr id="5" name="Header Placeholder 4"/>
          <p:cNvSpPr>
            <a:spLocks noGrp="1"/>
          </p:cNvSpPr>
          <p:nvPr>
            <p:ph type="hdr" sz="quarter" idx="14"/>
          </p:nvPr>
        </p:nvSpPr>
        <p:spPr/>
        <p:txBody>
          <a:bodyPr/>
          <a:lstStyle/>
          <a:p>
            <a:r>
              <a:rPr lang="en-US"/>
              <a:t>Drug Recognition Expert</a:t>
            </a:r>
          </a:p>
          <a:p>
            <a:r>
              <a:rPr lang="en-US"/>
              <a:t>Instructor Development Course</a:t>
            </a:r>
            <a:endParaRPr lang="en-US" dirty="0"/>
          </a:p>
        </p:txBody>
      </p:sp>
      <p:sp>
        <p:nvSpPr>
          <p:cNvPr id="7" name="Footer Placeholder 6"/>
          <p:cNvSpPr>
            <a:spLocks noGrp="1"/>
          </p:cNvSpPr>
          <p:nvPr>
            <p:ph type="ftr" sz="quarter" idx="15"/>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197771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06400" y="3760470"/>
            <a:ext cx="6421120" cy="5264658"/>
          </a:xfrm>
        </p:spPr>
        <p:txBody>
          <a:bodyPr/>
          <a:lstStyle/>
          <a:p>
            <a:r>
              <a:rPr lang="en-US" sz="1200" b="1" cap="all" dirty="0"/>
              <a:t>B. </a:t>
            </a:r>
            <a:r>
              <a:rPr lang="en-US" sz="1200" b="1" u="sng" cap="all" dirty="0"/>
              <a:t>Overview of the DRE School</a:t>
            </a:r>
          </a:p>
          <a:p>
            <a:endParaRPr lang="en-US" sz="1200" b="1" cap="all" dirty="0"/>
          </a:p>
          <a:p>
            <a:pPr marL="181240" indent="-181240">
              <a:buFont typeface="Arial" panose="020B0604020202020204" pitchFamily="34" charset="0"/>
              <a:buChar char="•"/>
            </a:pPr>
            <a:r>
              <a:rPr lang="en-US" sz="1200" b="1" dirty="0"/>
              <a:t>For whom is the DRE training intended?  </a:t>
            </a:r>
            <a:r>
              <a:rPr lang="en-US" sz="1200" dirty="0"/>
              <a:t>The course is designed for law enforcement candidates who have been selected to serve as DREs.</a:t>
            </a:r>
          </a:p>
          <a:p>
            <a:pPr marL="181240" indent="-181240">
              <a:buFont typeface="Arial" panose="020B0604020202020204" pitchFamily="34" charset="0"/>
              <a:buChar char="•"/>
            </a:pPr>
            <a:r>
              <a:rPr lang="en-US" sz="1200" b="1" dirty="0"/>
              <a:t>What is the purpose of the training? </a:t>
            </a:r>
            <a:r>
              <a:rPr lang="en-US" sz="1200" dirty="0"/>
              <a:t>The ultimate goal of this course is to help prevent crashes, deaths, and injuries by improving enforcement of drug-impaired driving violations. It is not exactly clear how many drug-impaired drivers are on our nation's roads or how many crashes they cause. But even the most conservative estimates indicate </a:t>
            </a:r>
            <a:r>
              <a:rPr lang="en-US" sz="1200" dirty="0" smtClean="0"/>
              <a:t>these </a:t>
            </a:r>
            <a:r>
              <a:rPr lang="en-US" sz="1200" dirty="0"/>
              <a:t>drivers kill thousands of Americans and injure at least tens of thousands of others each year.</a:t>
            </a:r>
          </a:p>
          <a:p>
            <a:pPr marL="181240" indent="-181240">
              <a:buFont typeface="Arial" panose="020B0604020202020204" pitchFamily="34" charset="0"/>
              <a:buChar char="•"/>
            </a:pPr>
            <a:r>
              <a:rPr lang="en-US" sz="1200" b="1" dirty="0"/>
              <a:t>What will the participants get out of the training? </a:t>
            </a:r>
            <a:r>
              <a:rPr lang="en-US" sz="1200" dirty="0"/>
              <a:t>The participant who successfully completes this phase of DRE training will be able to...</a:t>
            </a:r>
          </a:p>
          <a:p>
            <a:pPr marL="664546" lvl="1" indent="-181240">
              <a:buFont typeface="Courier New" panose="02070309020205020404" pitchFamily="49" charset="0"/>
              <a:buChar char="o"/>
            </a:pPr>
            <a:r>
              <a:rPr lang="en-US" sz="1200" dirty="0"/>
              <a:t>Distinguish if an individual is under the influence of a drug or drugs other than alcohol, or under the combined influence of alcohol and other drugs, or suffering from some injury or illness that produces signs similar to alcohol/drug impairment</a:t>
            </a:r>
          </a:p>
          <a:p>
            <a:pPr marL="664546" lvl="1" indent="-181240">
              <a:buFont typeface="Courier New" panose="02070309020205020404" pitchFamily="49" charset="0"/>
              <a:buChar char="o"/>
            </a:pPr>
            <a:r>
              <a:rPr lang="en-US" sz="1200" dirty="0"/>
              <a:t>Identify the broad category or categories of drugs inducing the observable signs of impairment </a:t>
            </a:r>
          </a:p>
          <a:p>
            <a:pPr marL="664546" lvl="1" indent="-181240">
              <a:buFont typeface="Courier New" panose="02070309020205020404" pitchFamily="49" charset="0"/>
              <a:buChar char="o"/>
            </a:pPr>
            <a:r>
              <a:rPr lang="en-US" sz="1200" dirty="0" smtClean="0"/>
              <a:t>Progress</a:t>
            </a:r>
            <a:r>
              <a:rPr lang="en-US" sz="1200" baseline="0" dirty="0" smtClean="0"/>
              <a:t> to the certification phase of </a:t>
            </a:r>
            <a:r>
              <a:rPr lang="en-US" sz="1200" baseline="0" smtClean="0"/>
              <a:t>the training</a:t>
            </a:r>
            <a:endParaRPr lang="en-US" sz="1200"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6</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413530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06400" y="3760470"/>
            <a:ext cx="6421120" cy="5264658"/>
          </a:xfrm>
        </p:spPr>
        <p:txBody>
          <a:bodyPr/>
          <a:lstStyle/>
          <a:p>
            <a:r>
              <a:rPr lang="en-US" sz="1200" b="1" cap="all" dirty="0"/>
              <a:t>B. </a:t>
            </a:r>
            <a:r>
              <a:rPr lang="en-US" sz="1200" b="1" u="sng" cap="all" dirty="0"/>
              <a:t>Overview of the DRE School</a:t>
            </a:r>
          </a:p>
          <a:p>
            <a:endParaRPr lang="en-US" sz="1200" b="1" cap="all" dirty="0"/>
          </a:p>
          <a:p>
            <a:pPr marL="181240" indent="-181240">
              <a:buFont typeface="Arial" panose="020B0604020202020204" pitchFamily="34" charset="0"/>
              <a:buChar char="•"/>
            </a:pPr>
            <a:r>
              <a:rPr lang="en-US" sz="1200" b="1" dirty="0" smtClean="0"/>
              <a:t>What </a:t>
            </a:r>
            <a:r>
              <a:rPr lang="en-US" sz="1200" b="1" dirty="0"/>
              <a:t>subject matter does the course cover?</a:t>
            </a:r>
            <a:r>
              <a:rPr lang="en-US" sz="1200" dirty="0"/>
              <a:t>  The course focuses primarily on two broad topics:</a:t>
            </a:r>
          </a:p>
          <a:p>
            <a:pPr marL="664546" lvl="1" indent="-181240">
              <a:buFont typeface="Courier New" panose="02070309020205020404" pitchFamily="49" charset="0"/>
              <a:buChar char="o"/>
            </a:pPr>
            <a:r>
              <a:rPr lang="en-US" sz="1200" dirty="0"/>
              <a:t>The examinations, observations, measurements, etc. that constitute the DRE procedures</a:t>
            </a:r>
          </a:p>
          <a:p>
            <a:pPr marL="664546" lvl="1" indent="-181240">
              <a:buFont typeface="Courier New" panose="02070309020205020404" pitchFamily="49" charset="0"/>
              <a:buChar char="o"/>
            </a:pPr>
            <a:r>
              <a:rPr lang="en-US" sz="1200" dirty="0"/>
              <a:t>The nature, effects, signs, and symptoms of each of the seven categories of drugs and of the combination of the categories</a:t>
            </a:r>
          </a:p>
          <a:p>
            <a:pPr marL="181240" indent="-181240">
              <a:buFont typeface="Arial" panose="020B0604020202020204" pitchFamily="34" charset="0"/>
              <a:buChar char="•"/>
            </a:pPr>
            <a:r>
              <a:rPr lang="en-US" sz="1200" b="1" dirty="0"/>
              <a:t>What activities take place during the training?  </a:t>
            </a:r>
            <a:r>
              <a:rPr lang="en-US" sz="1200" dirty="0"/>
              <a:t>Formal presentations, or lectures, occupy approximately one-half of the course.  Most of the remainder of the course is devoted to demonstrations and hands-on practice of the DRE procedures</a:t>
            </a:r>
          </a:p>
          <a:p>
            <a:pPr marL="181240" indent="-181240">
              <a:buFont typeface="Arial" panose="020B0604020202020204" pitchFamily="34" charset="0"/>
              <a:buChar char="•"/>
            </a:pPr>
            <a:r>
              <a:rPr lang="en-US" sz="1200" b="1" dirty="0"/>
              <a:t>How long does the training take?  </a:t>
            </a:r>
            <a:r>
              <a:rPr lang="en-US" sz="1200" dirty="0"/>
              <a:t>This classroom training course occupies seven training days. A typical schedule calls for each day to begin at 8 am and conclude at 5 pm.  A </a:t>
            </a:r>
            <a:r>
              <a:rPr lang="en-US" sz="1200" dirty="0" smtClean="0"/>
              <a:t>one-hour </a:t>
            </a:r>
            <a:r>
              <a:rPr lang="en-US" sz="1200" dirty="0"/>
              <a:t>lunch period and hourly breaks of 10 minutes are accommodated in that schedule</a:t>
            </a:r>
            <a:r>
              <a:rPr lang="en-US" sz="1200" dirty="0" smtClean="0"/>
              <a:t>.</a:t>
            </a:r>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7</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413530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i="1" dirty="0"/>
              <a:t>Point out an Instructor Guide has been prepared for the course.</a:t>
            </a:r>
            <a:endParaRPr lang="en-US" sz="1200" dirty="0"/>
          </a:p>
          <a:p>
            <a:endParaRPr lang="en-US" sz="1200" dirty="0"/>
          </a:p>
          <a:p>
            <a:r>
              <a:rPr lang="en-US" sz="1200" dirty="0"/>
              <a:t>The Instructor guide contains three things:</a:t>
            </a:r>
          </a:p>
          <a:p>
            <a:pPr lvl="0"/>
            <a:endParaRPr lang="en-US" sz="1200" dirty="0"/>
          </a:p>
          <a:p>
            <a:pPr marL="181240" indent="-181240">
              <a:buFont typeface="Arial" panose="020B0604020202020204" pitchFamily="34" charset="0"/>
              <a:buChar char="•"/>
            </a:pPr>
            <a:r>
              <a:rPr lang="en-US" sz="1200" dirty="0"/>
              <a:t>Administrator Guide</a:t>
            </a:r>
          </a:p>
          <a:p>
            <a:pPr marL="181240" indent="-181240">
              <a:buFont typeface="Arial" panose="020B0604020202020204" pitchFamily="34" charset="0"/>
              <a:buChar char="•"/>
            </a:pPr>
            <a:r>
              <a:rPr lang="en-US" sz="1200" dirty="0"/>
              <a:t>Lesson Plans</a:t>
            </a:r>
          </a:p>
          <a:p>
            <a:pPr marL="181240" indent="-181240">
              <a:buFont typeface="Arial" panose="020B0604020202020204" pitchFamily="34" charset="0"/>
              <a:buChar char="•"/>
            </a:pPr>
            <a:r>
              <a:rPr lang="en-US" sz="1200" dirty="0"/>
              <a:t>Visuals</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8</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4204271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i="1" dirty="0"/>
              <a:t>Note the first section of the Instructor Guide is the Administrator</a:t>
            </a:r>
            <a:r>
              <a:rPr lang="en-US" sz="1200" dirty="0"/>
              <a:t> </a:t>
            </a:r>
            <a:r>
              <a:rPr lang="en-US" sz="1200" b="1" i="1" dirty="0"/>
              <a:t> Guide. </a:t>
            </a:r>
            <a:endParaRPr lang="en-US" sz="1200" dirty="0"/>
          </a:p>
          <a:p>
            <a:endParaRPr lang="en-US" sz="1200" dirty="0"/>
          </a:p>
          <a:p>
            <a:r>
              <a:rPr lang="en-US" sz="1200" dirty="0"/>
              <a:t>The Administrator Guide is intended to provide an introduction to and an overview of the course.</a:t>
            </a:r>
          </a:p>
          <a:p>
            <a:pPr lvl="0"/>
            <a:endParaRPr lang="en-US" sz="1200" dirty="0"/>
          </a:p>
          <a:p>
            <a:pPr marL="181240" indent="-181240">
              <a:buFont typeface="Arial" panose="020B0604020202020204" pitchFamily="34" charset="0"/>
              <a:buChar char="•"/>
            </a:pPr>
            <a:r>
              <a:rPr lang="en-US" sz="1200" dirty="0"/>
              <a:t>The Administrator Guide begins with a section called “Purpose of this Document,” a brief description of the Guide</a:t>
            </a:r>
          </a:p>
          <a:p>
            <a:pPr marL="181240" indent="-181240">
              <a:buFont typeface="Arial" panose="020B0604020202020204" pitchFamily="34" charset="0"/>
              <a:buChar char="•"/>
            </a:pPr>
            <a:r>
              <a:rPr lang="en-US" sz="1200" dirty="0"/>
              <a:t>The next section, “Overview of this Course,” gives some very important information about what the DRE School covers and who should attend</a:t>
            </a:r>
          </a:p>
          <a:p>
            <a:pPr marL="181240" indent="-181240">
              <a:buFont typeface="Arial" panose="020B0604020202020204" pitchFamily="34" charset="0"/>
              <a:buChar char="•"/>
            </a:pPr>
            <a:r>
              <a:rPr lang="en-US" sz="1200" dirty="0"/>
              <a:t>The last section, “A Synopsis of the Curriculum,” gives a brief summary of the lesson plans and the visuals</a:t>
            </a:r>
          </a:p>
          <a:p>
            <a:endParaRPr lang="en-US" sz="1200" dirty="0"/>
          </a:p>
          <a:p>
            <a:r>
              <a:rPr lang="en-US" sz="1200" dirty="0"/>
              <a:t>As instructors, it is essential </a:t>
            </a:r>
            <a:r>
              <a:rPr lang="en-US" sz="1200" dirty="0" smtClean="0"/>
              <a:t>you </a:t>
            </a:r>
            <a:r>
              <a:rPr lang="en-US" sz="1200" dirty="0"/>
              <a:t>be thoroughly familiar with the Administrator Guide.</a:t>
            </a:r>
          </a:p>
          <a:p>
            <a:endParaRPr lang="en-US" sz="1200" b="1" i="1" dirty="0"/>
          </a:p>
          <a:p>
            <a:r>
              <a:rPr lang="en-US" sz="1200" b="1" i="1" dirty="0"/>
              <a:t>Review “Guidelines for Controlled Drinking Practice Sessions” in the Drug Recognition Expert Course Administrator Guide for detailed instructions regarding conducting the alcohol workshop that takes place during the School. This is further discussed in Session 10 of this curriculum, Planning &amp; Managing a Live Alcohol Workshop.</a:t>
            </a:r>
            <a:r>
              <a:rPr lang="en-US" sz="1200" dirty="0">
                <a:effectLst/>
              </a:rPr>
              <a:t> </a:t>
            </a:r>
            <a:r>
              <a:rPr lang="en-US" sz="1200" dirty="0"/>
              <a:t> </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a:t>___________________________________________________________________________________</a:t>
            </a:r>
          </a:p>
          <a:p>
            <a:endParaRPr lang="en-US" sz="1200" b="1" i="1" dirty="0"/>
          </a:p>
          <a:p>
            <a:r>
              <a:rPr lang="en-US" sz="1200" b="1" i="1" dirty="0" smtClean="0"/>
              <a:t>___________________________________________________________________________________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9</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92890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a:t>Session 4 – DRE Curriculum Package and Teaching Assignments</a:t>
            </a:r>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a:t>Session 4 – DRE Curriculum Package and Teaching Assignments</a:t>
            </a:r>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a:t>Session 4 – DRE Curriculum Package and Teaching Assignments</a:t>
            </a:r>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a:t>Session 4 – DRE Curriculum Package and Teaching Assignments</a:t>
            </a:r>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a:t>Session 4 – DRE Curriculum Package and Teaching Assignments</a:t>
            </a:r>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a:t>Session 4 – DRE Curriculum Package and Teaching Assignments</a:t>
            </a:r>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a:t>Session 4 – DRE Curriculum Package and Teaching Assignments</a:t>
            </a:r>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a:t>Session 4 – DRE Curriculum Package and Teaching Assignments</a:t>
            </a:r>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a:t>Session 4 – DRE Curriculum Package and Teaching Assignments</a:t>
            </a:r>
          </a:p>
        </p:txBody>
      </p:sp>
      <p:sp>
        <p:nvSpPr>
          <p:cNvPr id="7"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a:t>Session 4 – DRE Curriculum Package and Teaching Assignments</a:t>
            </a:r>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a:t>Session 4 – DRE Curriculum Package and Teaching Assignments</a:t>
            </a:r>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Session 4 – DRE Curriculum Package and Teaching Assignments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a:t>3-</a:t>
            </a:r>
            <a:fld id="{C6F3177E-27ED-4792-9A52-D1409DFD05E3}" type="slidenum">
              <a:rPr lang="en-US" smtClean="0"/>
              <a:pPr/>
              <a:t>‹#›</a:t>
            </a:fld>
            <a:endParaRPr lang="en-US" dirty="0"/>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943600" y="0"/>
            <a:ext cx="3200401" cy="6945947"/>
            <a:chOff x="31536" y="-78828"/>
            <a:chExt cx="3072683" cy="10231910"/>
          </a:xfrm>
          <a:gradFill flip="none" rotWithShape="1">
            <a:gsLst>
              <a:gs pos="0">
                <a:srgbClr val="33CC33"/>
              </a:gs>
              <a:gs pos="24000">
                <a:srgbClr val="008000"/>
              </a:gs>
              <a:gs pos="60000">
                <a:srgbClr val="336600"/>
              </a:gs>
              <a:gs pos="100000">
                <a:srgbClr val="003300"/>
              </a:gs>
            </a:gsLst>
            <a:lin ang="5400000" scaled="1"/>
            <a:tileRect/>
          </a:gradFill>
        </p:grpSpPr>
        <p:sp>
          <p:nvSpPr>
            <p:cNvPr id="15" name="Rectangle 1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16" name="Rectangle 1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152400"/>
            <a:ext cx="3099435" cy="2590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Drug Recognition Expert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Instructor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Course</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p>
        </p:txBody>
      </p:sp>
      <p:sp>
        <p:nvSpPr>
          <p:cNvPr id="8" name="Rectangle 7"/>
          <p:cNvSpPr>
            <a:spLocks noChangeArrowheads="1"/>
          </p:cNvSpPr>
          <p:nvPr/>
        </p:nvSpPr>
        <p:spPr bwMode="auto">
          <a:xfrm>
            <a:off x="19050" y="2590800"/>
            <a:ext cx="8210550" cy="954107"/>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dirty="0">
                <a:solidFill>
                  <a:srgbClr val="FFFFFF"/>
                </a:solidFill>
                <a:effectLst/>
                <a:latin typeface="Cambria"/>
                <a:ea typeface="Times New Roman"/>
                <a:cs typeface="Times New Roman"/>
              </a:rPr>
              <a:t>     Session 4 – DRE Curriculum Package and</a:t>
            </a:r>
          </a:p>
          <a:p>
            <a:pPr marL="0" marR="0" algn="r">
              <a:spcBef>
                <a:spcPts val="0"/>
              </a:spcBef>
              <a:spcAft>
                <a:spcPts val="0"/>
              </a:spcAft>
            </a:pPr>
            <a:r>
              <a:rPr lang="en-US" sz="2800" dirty="0">
                <a:solidFill>
                  <a:srgbClr val="FFFFFF"/>
                </a:solidFill>
                <a:latin typeface="Cambria"/>
                <a:ea typeface="Times New Roman"/>
                <a:cs typeface="Times New Roman"/>
              </a:rPr>
              <a:t>Teaching Assignments</a:t>
            </a:r>
            <a:endParaRPr lang="en-US" sz="1100" dirty="0">
              <a:effectLst/>
              <a:latin typeface="Calibri"/>
              <a:ea typeface="Times New Roman"/>
              <a:cs typeface="Times New Roma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p>
        </p:txBody>
      </p:sp>
    </p:spTree>
    <p:extLst>
      <p:ext uri="{BB962C8B-B14F-4D97-AF65-F5344CB8AC3E}">
        <p14:creationId xmlns:p14="http://schemas.microsoft.com/office/powerpoint/2010/main" val="1488615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Purposes of the Lesson Plan</a:t>
            </a:r>
          </a:p>
        </p:txBody>
      </p:sp>
      <p:sp>
        <p:nvSpPr>
          <p:cNvPr id="3" name="Content Placeholder 2"/>
          <p:cNvSpPr>
            <a:spLocks noGrp="1"/>
          </p:cNvSpPr>
          <p:nvPr>
            <p:ph idx="1"/>
          </p:nvPr>
        </p:nvSpPr>
        <p:spPr/>
        <p:txBody>
          <a:bodyPr/>
          <a:lstStyle/>
          <a:p>
            <a:r>
              <a:rPr lang="en-US" dirty="0"/>
              <a:t>Help you get ready</a:t>
            </a:r>
          </a:p>
          <a:p>
            <a:r>
              <a:rPr lang="en-US" dirty="0"/>
              <a:t>Help you stay on track</a:t>
            </a:r>
          </a:p>
          <a:p>
            <a:r>
              <a:rPr lang="en-US" dirty="0"/>
              <a:t>Ensure consistency</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10</a:t>
            </a:fld>
            <a:endParaRPr lang="en-US" dirty="0"/>
          </a:p>
        </p:txBody>
      </p:sp>
      <p:pic>
        <p:nvPicPr>
          <p:cNvPr id="2051" name="Picture 3" descr="C:\Users\Pam.Mccaskill\AppData\Local\Microsoft\Windows\Temporary Internet Files\Content.IE5\O9W0042Y\Track_and_Fiel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601" y="3505200"/>
            <a:ext cx="3899876" cy="29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1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Format of the Lesson Plans</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11</a:t>
            </a:fld>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000" y="118110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How to Use Lesson Plans</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12</a:t>
            </a:fld>
            <a:endParaRPr lang="en-US" dirty="0"/>
          </a:p>
        </p:txBody>
      </p:sp>
      <p:pic>
        <p:nvPicPr>
          <p:cNvPr id="6" name="Picture 2" descr="C:\Users\shaida.morales.ctr\Documents\Projects\SFST TTT\Images\shutterstock_1270726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94" r="8897"/>
          <a:stretch/>
        </p:blipFill>
        <p:spPr bwMode="auto">
          <a:xfrm>
            <a:off x="1204864" y="1215475"/>
            <a:ext cx="6643736" cy="518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1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Read the Lesson Plan</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13</a:t>
            </a:fld>
            <a:endParaRPr lang="en-US"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04" t="9230" b="21543"/>
          <a:stretch/>
        </p:blipFill>
        <p:spPr bwMode="auto">
          <a:xfrm>
            <a:off x="1371600" y="1524000"/>
            <a:ext cx="62484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Personalize</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14</a:t>
            </a:fld>
            <a:endParaRPr lang="en-US" dirty="0"/>
          </a:p>
        </p:txBody>
      </p:sp>
      <p:pic>
        <p:nvPicPr>
          <p:cNvPr id="6" name="Picture 3" descr="X:\Courses 2015\Course Revision\Classroom\SFST IDC\Graphics\New\Personalizing Lesson Plan 1.jpg"/>
          <p:cNvPicPr>
            <a:picLocks noChangeAspect="1" noChangeArrowheads="1"/>
          </p:cNvPicPr>
          <p:nvPr/>
        </p:nvPicPr>
        <p:blipFill rotWithShape="1">
          <a:blip r:embed="rId3">
            <a:extLst>
              <a:ext uri="{28A0092B-C50C-407E-A947-70E740481C1C}">
                <a14:useLocalDpi xmlns:a14="http://schemas.microsoft.com/office/drawing/2010/main" val="0"/>
              </a:ext>
            </a:extLst>
          </a:blip>
          <a:srcRect r="1016"/>
          <a:stretch/>
        </p:blipFill>
        <p:spPr bwMode="auto">
          <a:xfrm>
            <a:off x="1219200" y="1295400"/>
            <a:ext cx="6629400" cy="504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4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Prepare</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15</a:t>
            </a:fld>
            <a:endParaRPr lang="en-US" dirty="0"/>
          </a:p>
        </p:txBody>
      </p:sp>
      <p:pic>
        <p:nvPicPr>
          <p:cNvPr id="6" name="Picture 2" descr="X:\Courses 2015\Course Revision\Classroom\SFST IDC\Graphics\New\Officer Preparing to Teach3.jpg"/>
          <p:cNvPicPr>
            <a:picLocks noChangeAspect="1" noChangeArrowheads="1"/>
          </p:cNvPicPr>
          <p:nvPr/>
        </p:nvPicPr>
        <p:blipFill rotWithShape="1">
          <a:blip r:embed="rId3">
            <a:extLst>
              <a:ext uri="{28A0092B-C50C-407E-A947-70E740481C1C}">
                <a14:useLocalDpi xmlns:a14="http://schemas.microsoft.com/office/drawing/2010/main" val="0"/>
              </a:ext>
            </a:extLst>
          </a:blip>
          <a:srcRect b="23912"/>
          <a:stretch/>
        </p:blipFill>
        <p:spPr bwMode="auto">
          <a:xfrm>
            <a:off x="1295400" y="1347120"/>
            <a:ext cx="6553200" cy="497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38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Outlines</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16</a:t>
            </a:fld>
            <a:endParaRPr lang="en-US" dirty="0"/>
          </a:p>
        </p:txBody>
      </p:sp>
      <p:pic>
        <p:nvPicPr>
          <p:cNvPr id="6" name="Picture 2" descr="C:\Users\shaida.morales.ctr\Documents\Projects\SFST TTT\Images\shutterstock_10490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69" r="6048"/>
          <a:stretch/>
        </p:blipFill>
        <p:spPr bwMode="auto">
          <a:xfrm>
            <a:off x="1143000" y="1257301"/>
            <a:ext cx="6756400" cy="506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What to Take to the Classroom</a:t>
            </a:r>
          </a:p>
        </p:txBody>
      </p:sp>
      <p:sp>
        <p:nvSpPr>
          <p:cNvPr id="3" name="Content Placeholder 2"/>
          <p:cNvSpPr>
            <a:spLocks noGrp="1"/>
          </p:cNvSpPr>
          <p:nvPr>
            <p:ph idx="1"/>
          </p:nvPr>
        </p:nvSpPr>
        <p:spPr/>
        <p:txBody>
          <a:bodyPr/>
          <a:lstStyle/>
          <a:p>
            <a:r>
              <a:rPr lang="en-US" dirty="0"/>
              <a:t>Lesson Plans</a:t>
            </a:r>
          </a:p>
          <a:p>
            <a:r>
              <a:rPr lang="en-US" dirty="0"/>
              <a:t>PowerPoint Slides</a:t>
            </a:r>
          </a:p>
          <a:p>
            <a:r>
              <a:rPr lang="en-US" dirty="0"/>
              <a:t>Training Props or Demonstration Materials</a:t>
            </a:r>
          </a:p>
          <a:p>
            <a:r>
              <a:rPr lang="en-US" dirty="0"/>
              <a:t>Reference Materials</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17</a:t>
            </a:fld>
            <a:endParaRPr lang="en-US" dirty="0"/>
          </a:p>
        </p:txBody>
      </p:sp>
      <p:pic>
        <p:nvPicPr>
          <p:cNvPr id="6" name="Picture 5" descr="C:\Users\shaida.morales.ctr\Documents\Projects\SFST TTT\Images\shutterstock_17440966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1" r="6977"/>
          <a:stretch/>
        </p:blipFill>
        <p:spPr bwMode="auto">
          <a:xfrm>
            <a:off x="5029200" y="3505200"/>
            <a:ext cx="3810000" cy="285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18</a:t>
            </a:fld>
            <a:endParaRPr lang="en-US" dirty="0"/>
          </a:p>
        </p:txBody>
      </p:sp>
      <p:pic>
        <p:nvPicPr>
          <p:cNvPr id="6" name="Picture 2" descr="X:\Courses 2015\Course Revision\Classroom\SFST IDC\Graphics\New\Group Exercise 1.jpg"/>
          <p:cNvPicPr>
            <a:picLocks noChangeAspect="1" noChangeArrowheads="1"/>
          </p:cNvPicPr>
          <p:nvPr/>
        </p:nvPicPr>
        <p:blipFill rotWithShape="1">
          <a:blip r:embed="rId3">
            <a:extLst>
              <a:ext uri="{28A0092B-C50C-407E-A947-70E740481C1C}">
                <a14:useLocalDpi xmlns:a14="http://schemas.microsoft.com/office/drawing/2010/main" val="0"/>
              </a:ext>
            </a:extLst>
          </a:blip>
          <a:srcRect l="9592" r="1868"/>
          <a:stretch/>
        </p:blipFill>
        <p:spPr bwMode="auto">
          <a:xfrm>
            <a:off x="431563" y="202130"/>
            <a:ext cx="8255237" cy="619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1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Teaching Assignments</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19</a:t>
            </a:fld>
            <a:endParaRPr lang="en-US" dirty="0"/>
          </a:p>
        </p:txBody>
      </p:sp>
      <p:pic>
        <p:nvPicPr>
          <p:cNvPr id="6" name="Picture 2" descr="X:\Courses 2015\Course Revision\Classroom\SFST TTT\Graphics\DSC09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200150"/>
            <a:ext cx="6832600"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5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Content Segments</a:t>
            </a:r>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a:t>DRE Curriculum Package</a:t>
            </a:r>
          </a:p>
          <a:p>
            <a:pPr marL="514350" indent="-514350">
              <a:buFont typeface="+mj-lt"/>
              <a:buAutoNum type="alphaUcPeriod"/>
            </a:pPr>
            <a:r>
              <a:rPr lang="en-US" dirty="0"/>
              <a:t>Overview of the DRE School</a:t>
            </a:r>
          </a:p>
          <a:p>
            <a:pPr marL="514350" indent="-514350">
              <a:buFont typeface="+mj-lt"/>
              <a:buAutoNum type="alphaUcPeriod"/>
            </a:pPr>
            <a:r>
              <a:rPr lang="en-US" dirty="0"/>
              <a:t>Purposes of the Lesson Plans</a:t>
            </a:r>
          </a:p>
          <a:p>
            <a:pPr marL="514350" indent="-514350">
              <a:buFont typeface="+mj-lt"/>
              <a:buAutoNum type="alphaUcPeriod"/>
            </a:pPr>
            <a:r>
              <a:rPr lang="en-US" dirty="0"/>
              <a:t>How to Use the Lesson Plans</a:t>
            </a:r>
          </a:p>
          <a:p>
            <a:pPr marL="514350" indent="-514350">
              <a:buFont typeface="+mj-lt"/>
              <a:buAutoNum type="alphaUcPeriod"/>
            </a:pPr>
            <a:r>
              <a:rPr lang="en-US" dirty="0"/>
              <a:t>Outlines</a:t>
            </a:r>
          </a:p>
          <a:p>
            <a:pPr marL="514350" indent="-514350">
              <a:buFont typeface="+mj-lt"/>
              <a:buAutoNum type="alphaUcPeriod"/>
            </a:pPr>
            <a:r>
              <a:rPr lang="en-US" dirty="0"/>
              <a:t>Teaching Assignments</a:t>
            </a:r>
          </a:p>
          <a:p>
            <a:pPr marL="514350" indent="-514350">
              <a:buFont typeface="+mj-lt"/>
              <a:buAutoNum type="alphaUcPeriod"/>
            </a:pPr>
            <a:r>
              <a:rPr lang="en-US" dirty="0"/>
              <a:t>Questions and/or Concerns</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2</a:t>
            </a:fld>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Questions and/or Concerns</a:t>
            </a:r>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3" name="Footer Placeholder 2"/>
          <p:cNvSpPr>
            <a:spLocks noGrp="1"/>
          </p:cNvSpPr>
          <p:nvPr>
            <p:ph type="ftr" sz="quarter" idx="11"/>
          </p:nvPr>
        </p:nvSpPr>
        <p:spPr/>
        <p:txBody>
          <a:bodyPr/>
          <a:lstStyle/>
          <a:p>
            <a:r>
              <a:rPr lang="en-US" dirty="0"/>
              <a:t>Session 4 – DRE Curriculum Package and Teaching Assignments</a:t>
            </a:r>
          </a:p>
        </p:txBody>
      </p:sp>
      <p:sp>
        <p:nvSpPr>
          <p:cNvPr id="4" name="Slide Number Placeholder 3"/>
          <p:cNvSpPr>
            <a:spLocks noGrp="1"/>
          </p:cNvSpPr>
          <p:nvPr>
            <p:ph type="sldNum" sz="quarter" idx="12"/>
          </p:nvPr>
        </p:nvSpPr>
        <p:spPr/>
        <p:txBody>
          <a:bodyPr/>
          <a:lstStyle/>
          <a:p>
            <a:r>
              <a:rPr lang="en-US"/>
              <a:t>4-</a:t>
            </a:r>
            <a:fld id="{C6F3177E-27ED-4792-9A52-D1409DFD05E3}" type="slidenum">
              <a:rPr lang="en-US" smtClean="0"/>
              <a:pPr/>
              <a:t>20</a:t>
            </a:fld>
            <a:endParaRPr lang="en-US" dirty="0"/>
          </a:p>
        </p:txBody>
      </p:sp>
    </p:spTree>
    <p:extLst>
      <p:ext uri="{BB962C8B-B14F-4D97-AF65-F5344CB8AC3E}">
        <p14:creationId xmlns:p14="http://schemas.microsoft.com/office/powerpoint/2010/main" val="342919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0363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600200"/>
            <a:ext cx="7467600" cy="3416320"/>
          </a:xfrm>
          <a:prstGeom prst="rect">
            <a:avLst/>
          </a:prstGeom>
          <a:noFill/>
        </p:spPr>
        <p:txBody>
          <a:bodyPr wrap="square" rtlCol="0">
            <a:spAutoFit/>
          </a:bodyPr>
          <a:lstStyle/>
          <a:p>
            <a:pPr algn="ctr"/>
            <a:r>
              <a:rPr lang="en-US" sz="3600" dirty="0">
                <a:solidFill>
                  <a:schemeClr val="bg1"/>
                </a:solidFill>
              </a:rPr>
              <a:t>Drug Recognition Expert</a:t>
            </a:r>
          </a:p>
          <a:p>
            <a:pPr algn="ctr"/>
            <a:r>
              <a:rPr lang="en-US" sz="3600" dirty="0">
                <a:solidFill>
                  <a:schemeClr val="bg1"/>
                </a:solidFill>
              </a:rPr>
              <a:t>Instructor Development Course</a:t>
            </a:r>
          </a:p>
          <a:p>
            <a:pPr algn="ctr"/>
            <a:endParaRPr lang="en-US" sz="3600" dirty="0">
              <a:solidFill>
                <a:schemeClr val="bg1"/>
              </a:solidFill>
            </a:endParaRPr>
          </a:p>
          <a:p>
            <a:pPr algn="ctr"/>
            <a:r>
              <a:rPr lang="en-US" sz="3600" dirty="0">
                <a:solidFill>
                  <a:schemeClr val="bg1"/>
                </a:solidFill>
              </a:rPr>
              <a:t>Session 4:</a:t>
            </a:r>
          </a:p>
          <a:p>
            <a:pPr algn="ctr"/>
            <a:r>
              <a:rPr lang="en-US" sz="3600" dirty="0">
                <a:solidFill>
                  <a:schemeClr val="bg1"/>
                </a:solidFill>
              </a:rPr>
              <a:t>DRE Curriculum Package </a:t>
            </a:r>
          </a:p>
          <a:p>
            <a:pPr algn="ctr"/>
            <a:r>
              <a:rPr lang="en-US" sz="3600" dirty="0">
                <a:solidFill>
                  <a:schemeClr val="bg1"/>
                </a:solidFill>
              </a:rPr>
              <a:t>And Teaching Assignments</a:t>
            </a:r>
          </a:p>
        </p:txBody>
      </p:sp>
      <p:sp>
        <p:nvSpPr>
          <p:cNvPr id="2" name="Footer Placeholder 1"/>
          <p:cNvSpPr>
            <a:spLocks noGrp="1"/>
          </p:cNvSpPr>
          <p:nvPr>
            <p:ph type="ftr" sz="quarter" idx="11"/>
          </p:nvPr>
        </p:nvSpPr>
        <p:spPr/>
        <p:txBody>
          <a:bodyPr/>
          <a:lstStyle/>
          <a:p>
            <a:r>
              <a:rPr lang="en-US" dirty="0"/>
              <a:t>Session 4 – DRE Curriculum Package and Teaching Assignments</a:t>
            </a:r>
          </a:p>
        </p:txBody>
      </p:sp>
      <p:sp>
        <p:nvSpPr>
          <p:cNvPr id="3" name="Slide Number Placeholder 2"/>
          <p:cNvSpPr>
            <a:spLocks noGrp="1"/>
          </p:cNvSpPr>
          <p:nvPr>
            <p:ph type="sldNum" sz="quarter" idx="12"/>
          </p:nvPr>
        </p:nvSpPr>
        <p:spPr/>
        <p:txBody>
          <a:bodyPr/>
          <a:lstStyle/>
          <a:p>
            <a:r>
              <a:rPr lang="en-US"/>
              <a:t>4-</a:t>
            </a:r>
            <a:fld id="{C6F3177E-27ED-4792-9A52-D1409DFD05E3}" type="slidenum">
              <a:rPr lang="en-US" smtClean="0"/>
              <a:pPr/>
              <a:t>3</a:t>
            </a:fld>
            <a:endParaRPr lang="en-US" dirty="0"/>
          </a:p>
        </p:txBody>
      </p:sp>
    </p:spTree>
    <p:extLst>
      <p:ext uri="{BB962C8B-B14F-4D97-AF65-F5344CB8AC3E}">
        <p14:creationId xmlns:p14="http://schemas.microsoft.com/office/powerpoint/2010/main" val="22932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ida.morales.ctr\Documents\Projects\SFST TTT\Images\shutterstock_217905673.jpg"/>
          <p:cNvPicPr>
            <a:picLocks noChangeAspect="1" noChangeArrowheads="1"/>
          </p:cNvPicPr>
          <p:nvPr/>
        </p:nvPicPr>
        <p:blipFill>
          <a:blip r:embed="rId3" cstate="print">
            <a:clrChange>
              <a:clrFrom>
                <a:srgbClr val="EDAB95"/>
              </a:clrFrom>
              <a:clrTo>
                <a:srgbClr val="EDAB9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5080" y="3505200"/>
            <a:ext cx="2788920" cy="2788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Session Objectives</a:t>
            </a:r>
          </a:p>
        </p:txBody>
      </p:sp>
      <p:sp>
        <p:nvSpPr>
          <p:cNvPr id="3" name="Content Placeholder 2"/>
          <p:cNvSpPr>
            <a:spLocks noGrp="1"/>
          </p:cNvSpPr>
          <p:nvPr>
            <p:ph idx="1"/>
          </p:nvPr>
        </p:nvSpPr>
        <p:spPr/>
        <p:txBody>
          <a:bodyPr/>
          <a:lstStyle/>
          <a:p>
            <a:pPr marL="181240" indent="-181240"/>
            <a:r>
              <a:rPr lang="en-US" dirty="0"/>
              <a:t>Describe </a:t>
            </a:r>
            <a:r>
              <a:rPr lang="en-US" dirty="0" smtClean="0"/>
              <a:t>documents </a:t>
            </a:r>
            <a:r>
              <a:rPr lang="en-US" dirty="0"/>
              <a:t>that make up a standard curriculum package</a:t>
            </a:r>
          </a:p>
          <a:p>
            <a:pPr marL="181240" indent="-181240"/>
            <a:r>
              <a:rPr lang="en-US" dirty="0"/>
              <a:t>Describe </a:t>
            </a:r>
            <a:r>
              <a:rPr lang="en-US" dirty="0" smtClean="0"/>
              <a:t>content </a:t>
            </a:r>
            <a:r>
              <a:rPr lang="en-US" dirty="0"/>
              <a:t>and format of </a:t>
            </a:r>
            <a:r>
              <a:rPr lang="en-US" dirty="0" smtClean="0"/>
              <a:t>lesson </a:t>
            </a:r>
            <a:r>
              <a:rPr lang="en-US" dirty="0"/>
              <a:t>plans in </a:t>
            </a:r>
            <a:r>
              <a:rPr lang="en-US" dirty="0" smtClean="0"/>
              <a:t>DRE </a:t>
            </a:r>
            <a:r>
              <a:rPr lang="en-US" dirty="0"/>
              <a:t>School</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4</a:t>
            </a:fld>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Session 4 – DRE Curriculum Package and Teaching Assignments</a:t>
            </a:r>
          </a:p>
        </p:txBody>
      </p:sp>
      <p:sp>
        <p:nvSpPr>
          <p:cNvPr id="7" name="Slide Number Placeholder 6"/>
          <p:cNvSpPr>
            <a:spLocks noGrp="1"/>
          </p:cNvSpPr>
          <p:nvPr>
            <p:ph type="sldNum" sz="quarter" idx="12"/>
          </p:nvPr>
        </p:nvSpPr>
        <p:spPr/>
        <p:txBody>
          <a:bodyPr/>
          <a:lstStyle/>
          <a:p>
            <a:r>
              <a:rPr lang="en-US"/>
              <a:t>4-</a:t>
            </a:r>
            <a:fld id="{C6F3177E-27ED-4792-9A52-D1409DFD05E3}" type="slidenum">
              <a:rPr lang="en-US" smtClean="0"/>
              <a:pPr/>
              <a:t>5</a:t>
            </a:fld>
            <a:endParaRPr lang="en-US" dirty="0"/>
          </a:p>
        </p:txBody>
      </p:sp>
      <p:pic>
        <p:nvPicPr>
          <p:cNvPr id="1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19481"/>
            <a:ext cx="8534400" cy="6281319"/>
          </a:xfrm>
        </p:spPr>
      </p:pic>
      <p:sp>
        <p:nvSpPr>
          <p:cNvPr id="8" name="TextBox 7"/>
          <p:cNvSpPr txBox="1"/>
          <p:nvPr/>
        </p:nvSpPr>
        <p:spPr>
          <a:xfrm>
            <a:off x="381000" y="609600"/>
            <a:ext cx="7620000" cy="1015663"/>
          </a:xfrm>
          <a:prstGeom prst="rect">
            <a:avLst/>
          </a:prstGeom>
          <a:solidFill>
            <a:schemeClr val="bg1"/>
          </a:solidFill>
        </p:spPr>
        <p:txBody>
          <a:bodyPr wrap="square" rtlCol="0">
            <a:spAutoFit/>
          </a:bodyPr>
          <a:lstStyle/>
          <a:p>
            <a:pPr algn="ctr"/>
            <a:r>
              <a:rPr lang="en-US" sz="6000" b="1" dirty="0">
                <a:latin typeface="MV Boli" panose="02000500030200090000" pitchFamily="2" charset="0"/>
                <a:cs typeface="MV Boli" panose="02000500030200090000" pitchFamily="2" charset="0"/>
              </a:rPr>
              <a:t>DRE Curriculum</a:t>
            </a:r>
          </a:p>
        </p:txBody>
      </p:sp>
    </p:spTree>
    <p:extLst>
      <p:ext uri="{BB962C8B-B14F-4D97-AF65-F5344CB8AC3E}">
        <p14:creationId xmlns:p14="http://schemas.microsoft.com/office/powerpoint/2010/main" val="100856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8C2SNN6R\5471047557_4dc13f537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9800" y="1676400"/>
            <a:ext cx="4394200" cy="439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Overview of the DRE School</a:t>
            </a:r>
          </a:p>
        </p:txBody>
      </p:sp>
      <p:sp>
        <p:nvSpPr>
          <p:cNvPr id="3" name="Content Placeholder 2"/>
          <p:cNvSpPr>
            <a:spLocks noGrp="1"/>
          </p:cNvSpPr>
          <p:nvPr>
            <p:ph idx="1"/>
          </p:nvPr>
        </p:nvSpPr>
        <p:spPr/>
        <p:txBody>
          <a:bodyPr/>
          <a:lstStyle/>
          <a:p>
            <a:r>
              <a:rPr lang="en-US" dirty="0"/>
              <a:t>For whom is the training intended</a:t>
            </a:r>
          </a:p>
          <a:p>
            <a:r>
              <a:rPr lang="en-US" dirty="0"/>
              <a:t>What is the purpose of the training</a:t>
            </a:r>
          </a:p>
          <a:p>
            <a:r>
              <a:rPr lang="en-US" dirty="0"/>
              <a:t>What will the participants get out of the </a:t>
            </a:r>
            <a:r>
              <a:rPr lang="en-US" dirty="0" smtClean="0"/>
              <a:t>training</a:t>
            </a:r>
            <a:endParaRPr lang="en-US" dirty="0"/>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6</a:t>
            </a:fld>
            <a:endParaRPr lang="en-US" dirty="0"/>
          </a:p>
        </p:txBody>
      </p:sp>
    </p:spTree>
    <p:extLst>
      <p:ext uri="{BB962C8B-B14F-4D97-AF65-F5344CB8AC3E}">
        <p14:creationId xmlns:p14="http://schemas.microsoft.com/office/powerpoint/2010/main" val="407209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8C2SNN6R\5471047557_4dc13f537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9800" y="1676400"/>
            <a:ext cx="4394200" cy="439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Overview of the DRE School</a:t>
            </a:r>
          </a:p>
        </p:txBody>
      </p:sp>
      <p:sp>
        <p:nvSpPr>
          <p:cNvPr id="3" name="Content Placeholder 2"/>
          <p:cNvSpPr>
            <a:spLocks noGrp="1"/>
          </p:cNvSpPr>
          <p:nvPr>
            <p:ph idx="1"/>
          </p:nvPr>
        </p:nvSpPr>
        <p:spPr/>
        <p:txBody>
          <a:bodyPr/>
          <a:lstStyle/>
          <a:p>
            <a:r>
              <a:rPr lang="en-US" dirty="0" smtClean="0"/>
              <a:t>What </a:t>
            </a:r>
            <a:r>
              <a:rPr lang="en-US" dirty="0"/>
              <a:t>subject matter does the course cover</a:t>
            </a:r>
          </a:p>
          <a:p>
            <a:r>
              <a:rPr lang="en-US" dirty="0"/>
              <a:t>What activities take place during the training</a:t>
            </a:r>
          </a:p>
          <a:p>
            <a:r>
              <a:rPr lang="en-US" dirty="0"/>
              <a:t>How long does the training take</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7</a:t>
            </a:fld>
            <a:endParaRPr lang="en-US" dirty="0"/>
          </a:p>
        </p:txBody>
      </p:sp>
    </p:spTree>
    <p:extLst>
      <p:ext uri="{BB962C8B-B14F-4D97-AF65-F5344CB8AC3E}">
        <p14:creationId xmlns:p14="http://schemas.microsoft.com/office/powerpoint/2010/main" val="141460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8</a:t>
            </a:fld>
            <a:endParaRPr lang="en-US" dirty="0"/>
          </a:p>
        </p:txBody>
      </p:sp>
      <p:pic>
        <p:nvPicPr>
          <p:cNvPr id="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251" y="304800"/>
            <a:ext cx="7162800" cy="5798872"/>
          </a:xfrm>
        </p:spPr>
      </p:pic>
      <p:sp>
        <p:nvSpPr>
          <p:cNvPr id="2" name="Rectangle 1"/>
          <p:cNvSpPr/>
          <p:nvPr/>
        </p:nvSpPr>
        <p:spPr>
          <a:xfrm>
            <a:off x="304800" y="3790604"/>
            <a:ext cx="32004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10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Administrator Guide</a:t>
            </a:r>
          </a:p>
        </p:txBody>
      </p:sp>
      <p:sp>
        <p:nvSpPr>
          <p:cNvPr id="4" name="Footer Placeholder 3"/>
          <p:cNvSpPr>
            <a:spLocks noGrp="1"/>
          </p:cNvSpPr>
          <p:nvPr>
            <p:ph type="ftr" sz="quarter" idx="11"/>
          </p:nvPr>
        </p:nvSpPr>
        <p:spPr/>
        <p:txBody>
          <a:bodyPr/>
          <a:lstStyle/>
          <a:p>
            <a:r>
              <a:rPr lang="en-US"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9</a:t>
            </a:fld>
            <a:endParaRPr lang="en-US" dirty="0"/>
          </a:p>
        </p:txBody>
      </p:sp>
      <p:pic>
        <p:nvPicPr>
          <p:cNvPr id="8"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13" r="913"/>
          <a:stretch/>
        </p:blipFill>
        <p:spPr>
          <a:xfrm>
            <a:off x="1555447" y="1600200"/>
            <a:ext cx="6033105" cy="4525963"/>
          </a:xfrm>
        </p:spPr>
      </p:pic>
    </p:spTree>
    <p:extLst>
      <p:ext uri="{BB962C8B-B14F-4D97-AF65-F5344CB8AC3E}">
        <p14:creationId xmlns:p14="http://schemas.microsoft.com/office/powerpoint/2010/main" val="4216729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2846</Words>
  <Application>Microsoft Office PowerPoint</Application>
  <PresentationFormat>On-screen Show (4:3)</PresentationFormat>
  <Paragraphs>629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Content Segments</vt:lpstr>
      <vt:lpstr>PowerPoint Presentation</vt:lpstr>
      <vt:lpstr>Session Objectives</vt:lpstr>
      <vt:lpstr>PowerPoint Presentation</vt:lpstr>
      <vt:lpstr>Overview of the DRE School</vt:lpstr>
      <vt:lpstr>Overview of the DRE School</vt:lpstr>
      <vt:lpstr>PowerPoint Presentation</vt:lpstr>
      <vt:lpstr>Administrator Guide</vt:lpstr>
      <vt:lpstr>Purposes of the Lesson Plan</vt:lpstr>
      <vt:lpstr>Format of the Lesson Plans</vt:lpstr>
      <vt:lpstr>How to Use Lesson Plans</vt:lpstr>
      <vt:lpstr>Read the Lesson Plan</vt:lpstr>
      <vt:lpstr>Personalize</vt:lpstr>
      <vt:lpstr>Prepare</vt:lpstr>
      <vt:lpstr>Outlines</vt:lpstr>
      <vt:lpstr>What to Take to the Classroom</vt:lpstr>
      <vt:lpstr>PowerPoint Presentation</vt:lpstr>
      <vt:lpstr>Teaching Assignments</vt:lpstr>
      <vt:lpstr>Questions and/or Concerns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USDOT_User</cp:lastModifiedBy>
  <cp:revision>95</cp:revision>
  <cp:lastPrinted>2017-02-23T16:26:21Z</cp:lastPrinted>
  <dcterms:created xsi:type="dcterms:W3CDTF">2016-06-21T13:40:11Z</dcterms:created>
  <dcterms:modified xsi:type="dcterms:W3CDTF">2017-02-23T16:26:42Z</dcterms:modified>
</cp:coreProperties>
</file>