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89" r:id="rId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DOT_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58858" autoAdjust="0"/>
  </p:normalViewPr>
  <p:slideViewPr>
    <p:cSldViewPr>
      <p:cViewPr varScale="1">
        <p:scale>
          <a:sx n="59" d="100"/>
          <a:sy n="59" d="100"/>
        </p:scale>
        <p:origin x="-135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1/30/2017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a:t>Drug Recognition Expert</a:t>
            </a:r>
          </a:p>
          <a:p>
            <a:r>
              <a:rPr lang="en-US" dirty="0"/>
              <a:t>Instructor Development Course</a:t>
            </a:r>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495040" cy="480060"/>
          </a:xfrm>
          <a:prstGeom prst="rect">
            <a:avLst/>
          </a:prstGeom>
        </p:spPr>
        <p:txBody>
          <a:bodyPr vert="horz" lIns="96661" tIns="48331" rIns="96661" bIns="48331" rtlCol="0" anchor="b"/>
          <a:lstStyle>
            <a:lvl1pPr algn="l">
              <a:defRPr sz="1100"/>
            </a:lvl1pPr>
          </a:lstStyle>
          <a:p>
            <a:r>
              <a:rPr lang="en-US" dirty="0" smtClean="0"/>
              <a:t>Session 8 – Developing and Using Training Aids</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Page </a:t>
            </a:r>
            <a:fld id="{AED10D12-2569-4B27-B139-281FE96BCF92}" type="slidenum">
              <a:rPr lang="en-US" smtClean="0"/>
              <a:pPr/>
              <a:t>1</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6" name="Footer Placeholder 5"/>
          <p:cNvSpPr>
            <a:spLocks noGrp="1"/>
          </p:cNvSpPr>
          <p:nvPr>
            <p:ph type="ftr" sz="quarter" idx="15"/>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a:t>D. </a:t>
            </a:r>
            <a:r>
              <a:rPr lang="en-US" sz="1200" b="1" u="sng" cap="all" dirty="0"/>
              <a:t>Audio/Video</a:t>
            </a:r>
            <a:endParaRPr lang="en-US" sz="1200" cap="all" dirty="0"/>
          </a:p>
          <a:p>
            <a:endParaRPr lang="en-US" sz="1200" dirty="0"/>
          </a:p>
          <a:p>
            <a:r>
              <a:rPr lang="en-US" sz="1200" dirty="0"/>
              <a:t>Always preview audio/video before showing them to participants.</a:t>
            </a:r>
          </a:p>
          <a:p>
            <a:pPr marL="181240" indent="-181240">
              <a:buFont typeface="Arial" panose="020B0604020202020204" pitchFamily="34" charset="0"/>
              <a:buChar char="•"/>
            </a:pPr>
            <a:r>
              <a:rPr lang="en-US" sz="1200" dirty="0"/>
              <a:t>Ensure compatibility of audio/video playback equipment with media format</a:t>
            </a:r>
          </a:p>
          <a:p>
            <a:pPr marL="181240" indent="-181240">
              <a:buFont typeface="Arial" panose="020B0604020202020204" pitchFamily="34" charset="0"/>
              <a:buChar char="•"/>
            </a:pPr>
            <a:r>
              <a:rPr lang="en-US" sz="1200" dirty="0"/>
              <a:t>Ensure the format can be seen and heard by all participants in all parts of the room</a:t>
            </a:r>
          </a:p>
          <a:p>
            <a:endParaRPr lang="en-US" sz="1200" dirty="0"/>
          </a:p>
          <a:p>
            <a:r>
              <a:rPr lang="en-US" sz="1200" dirty="0"/>
              <a:t>All instructors must be conscious of how the audio or video may affect participants. If the content is potentially disturbing, instructors may want to provide an advisory warning regarding the content. Give participants the option to leave the room during the playing of the audio or video.</a:t>
            </a:r>
          </a:p>
          <a:p>
            <a:endParaRPr lang="en-US" sz="1200" dirty="0"/>
          </a:p>
          <a:p>
            <a:r>
              <a:rPr lang="en-US" sz="1200" dirty="0"/>
              <a:t>Always discuss the presentations: do not simply show them and move on. </a:t>
            </a:r>
          </a:p>
          <a:p>
            <a:endParaRPr lang="en-US" sz="1200" dirty="0"/>
          </a:p>
          <a:p>
            <a:r>
              <a:rPr lang="en-US" sz="1200" dirty="0"/>
              <a:t>Make sure the audio/video is relevant to the instruction/topic. As a reminder, any outside videos/DVDs not provided as part of the NHTSA/IACP-approved curriculum must be pre-approved by the course manager or training coordinator. </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10</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362191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a:t>E. </a:t>
            </a:r>
            <a:r>
              <a:rPr lang="en-US" sz="1200" b="1" u="sng" cap="all" dirty="0"/>
              <a:t>Presentation Software Programs</a:t>
            </a:r>
            <a:endParaRPr lang="en-US" sz="1200" cap="all" dirty="0"/>
          </a:p>
          <a:p>
            <a:endParaRPr lang="en-US" sz="1200" b="1" i="1" dirty="0"/>
          </a:p>
          <a:p>
            <a:r>
              <a:rPr lang="en-US" sz="1200" b="1" i="1" dirty="0"/>
              <a:t>Conduct activity prior to revealing video (if time allows).  Discussion: Ask the participants to give examples of an </a:t>
            </a:r>
            <a:r>
              <a:rPr lang="en-US" sz="1200" b="1" i="1" u="sng" dirty="0"/>
              <a:t>ineffective</a:t>
            </a:r>
            <a:r>
              <a:rPr lang="en-US" sz="1200" b="1" i="1" dirty="0"/>
              <a:t> use of presentation software programs.  Examples may include: </a:t>
            </a:r>
            <a:endParaRPr lang="en-US" sz="1200" dirty="0"/>
          </a:p>
          <a:p>
            <a:pPr marL="181240" indent="-181240">
              <a:buFont typeface="Arial" panose="020B0604020202020204" pitchFamily="34" charset="0"/>
              <a:buChar char="•"/>
            </a:pPr>
            <a:r>
              <a:rPr lang="en-US" sz="1200" b="1" i="1" dirty="0"/>
              <a:t>Too much content on slide</a:t>
            </a:r>
            <a:endParaRPr lang="en-US" sz="1200" dirty="0"/>
          </a:p>
          <a:p>
            <a:pPr marL="181240" indent="-181240">
              <a:buFont typeface="Arial" panose="020B0604020202020204" pitchFamily="34" charset="0"/>
              <a:buChar char="•"/>
            </a:pPr>
            <a:r>
              <a:rPr lang="en-US" sz="1200" b="1" i="1" dirty="0"/>
              <a:t>Ineffective use of color/font</a:t>
            </a:r>
            <a:endParaRPr lang="en-US" sz="1200" dirty="0"/>
          </a:p>
          <a:p>
            <a:pPr marL="181240" indent="-181240">
              <a:buFont typeface="Arial" panose="020B0604020202020204" pitchFamily="34" charset="0"/>
              <a:buChar char="•"/>
            </a:pPr>
            <a:r>
              <a:rPr lang="en-US" sz="1200" b="1" i="1" dirty="0"/>
              <a:t>Inability to be spontaneous in response to participants</a:t>
            </a:r>
            <a:endParaRPr lang="en-US" sz="1200" dirty="0"/>
          </a:p>
          <a:p>
            <a:pPr marL="181240" indent="-181240">
              <a:buFont typeface="Arial" panose="020B0604020202020204" pitchFamily="34" charset="0"/>
              <a:buChar char="•"/>
            </a:pPr>
            <a:r>
              <a:rPr lang="en-US" sz="1200" b="1" i="1" dirty="0"/>
              <a:t>Reading the slides to the audience </a:t>
            </a:r>
            <a:endParaRPr lang="en-US" sz="1200" dirty="0"/>
          </a:p>
          <a:p>
            <a:endParaRPr lang="en-US" sz="1200" b="1" i="1" dirty="0"/>
          </a:p>
          <a:p>
            <a:r>
              <a:rPr lang="en-US" sz="1200" b="1" i="1" dirty="0"/>
              <a:t>Discussion:  Ask the participants to give examples of </a:t>
            </a:r>
            <a:r>
              <a:rPr lang="en-US" sz="1200" b="1" i="1" u="sng" dirty="0"/>
              <a:t>effective</a:t>
            </a:r>
            <a:r>
              <a:rPr lang="en-US" sz="1200" b="1" i="1" dirty="0"/>
              <a:t> use of presentation software programs:</a:t>
            </a:r>
            <a:endParaRPr lang="en-US" sz="1200" dirty="0"/>
          </a:p>
          <a:p>
            <a:pPr marL="181240" indent="-181240">
              <a:buFont typeface="Arial" panose="020B0604020202020204" pitchFamily="34" charset="0"/>
              <a:buChar char="•"/>
            </a:pPr>
            <a:r>
              <a:rPr lang="en-US" sz="1200" b="1" i="1" dirty="0"/>
              <a:t>One idea per slide</a:t>
            </a:r>
            <a:endParaRPr lang="en-US" sz="1200" dirty="0"/>
          </a:p>
          <a:p>
            <a:pPr marL="181240" indent="-181240">
              <a:buFont typeface="Arial" panose="020B0604020202020204" pitchFamily="34" charset="0"/>
              <a:buChar char="•"/>
            </a:pPr>
            <a:r>
              <a:rPr lang="en-US" sz="1200" b="1" i="1" dirty="0"/>
              <a:t>Simplify text</a:t>
            </a:r>
            <a:endParaRPr lang="en-US" sz="1200" dirty="0"/>
          </a:p>
          <a:p>
            <a:pPr marL="181240" indent="-181240">
              <a:buFont typeface="Arial" panose="020B0604020202020204" pitchFamily="34" charset="0"/>
              <a:buChar char="•"/>
            </a:pPr>
            <a:r>
              <a:rPr lang="en-US" sz="1200" b="1" i="1" dirty="0"/>
              <a:t>Use big images</a:t>
            </a:r>
            <a:endParaRPr lang="en-US" sz="1200" dirty="0"/>
          </a:p>
          <a:p>
            <a:endParaRPr lang="en-US" sz="1200" dirty="0"/>
          </a:p>
          <a:p>
            <a:r>
              <a:rPr lang="en-US" sz="1200" dirty="0"/>
              <a:t>There are many different types of presentation software programs like PowerPoint, Keynote, Prezi, etc. They permit visual slide presentations that emphasize the instructor’s points.</a:t>
            </a:r>
          </a:p>
          <a:p>
            <a:endParaRPr lang="en-US" sz="1200" dirty="0"/>
          </a:p>
          <a:p>
            <a:r>
              <a:rPr lang="en-US" sz="1200" dirty="0"/>
              <a:t>These aids offer word processing, outlining, drawing, graphing, and presentation management tools. A presentation is made up of a series of slides. Slides may contain video, words, photos, sounds, animations, and transitions. In addition to slides, these programs allow users to print handouts, outlines, and instructor’s notes. </a:t>
            </a:r>
          </a:p>
          <a:p>
            <a:endParaRPr lang="en-US" sz="1200" dirty="0"/>
          </a:p>
          <a:p>
            <a:r>
              <a:rPr lang="en-US" sz="1200" dirty="0"/>
              <a:t>As a reminder, any outside PowerPoints not provided as part of the NHSTA/IACP-approved curriculum must be pre-approved by the course manager or training coordinator. </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11</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768349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731520" y="3733800"/>
            <a:ext cx="6126480" cy="5334000"/>
          </a:xfrm>
        </p:spPr>
        <p:txBody>
          <a:bodyPr/>
          <a:lstStyle/>
          <a:p>
            <a:r>
              <a:rPr lang="en-US" sz="1200" b="1" cap="all" dirty="0"/>
              <a:t>F.</a:t>
            </a:r>
            <a:r>
              <a:rPr lang="en-US" sz="1200" cap="all" dirty="0"/>
              <a:t> </a:t>
            </a:r>
            <a:r>
              <a:rPr lang="en-US" sz="1200" b="1" u="sng" cap="all" dirty="0"/>
              <a:t>Handouts </a:t>
            </a:r>
            <a:endParaRPr lang="en-US" sz="1200" cap="all" dirty="0"/>
          </a:p>
          <a:p>
            <a:endParaRPr lang="en-US" sz="1200" b="1" i="1" dirty="0"/>
          </a:p>
          <a:p>
            <a:r>
              <a:rPr lang="en-US" sz="1200" b="1" i="1" dirty="0"/>
              <a:t>Handouts are written or typed materials prepared in advance and distributed to participants during or after a class.  Instructors may consider various forms in which handouts can be printed, including: </a:t>
            </a:r>
            <a:endParaRPr lang="en-US" sz="1200" dirty="0"/>
          </a:p>
          <a:p>
            <a:pPr marL="181240" indent="-181240">
              <a:buFont typeface="Arial" panose="020B0604020202020204" pitchFamily="34" charset="0"/>
              <a:buChar char="•"/>
            </a:pPr>
            <a:r>
              <a:rPr lang="en-US" sz="1200" b="1" i="1" dirty="0"/>
              <a:t>Notes pages</a:t>
            </a:r>
            <a:endParaRPr lang="en-US" sz="1200" dirty="0"/>
          </a:p>
          <a:p>
            <a:pPr marL="181240" indent="-181240">
              <a:buFont typeface="Arial" panose="020B0604020202020204" pitchFamily="34" charset="0"/>
              <a:buChar char="•"/>
            </a:pPr>
            <a:r>
              <a:rPr lang="en-US" sz="1200" b="1" i="1" dirty="0"/>
              <a:t>Handouts with incomplete information to be filled out by participants during the presentation</a:t>
            </a:r>
            <a:endParaRPr lang="en-US" sz="1200" dirty="0"/>
          </a:p>
          <a:p>
            <a:pPr marL="181240" indent="-181240">
              <a:buFont typeface="Arial" panose="020B0604020202020204" pitchFamily="34" charset="0"/>
              <a:buChar char="•"/>
            </a:pPr>
            <a:r>
              <a:rPr lang="en-US" sz="1200" b="1" i="1" dirty="0"/>
              <a:t>Outline form</a:t>
            </a:r>
            <a:endParaRPr lang="en-US" sz="1200" dirty="0"/>
          </a:p>
          <a:p>
            <a:pPr marL="181240" indent="-181240">
              <a:buFont typeface="Arial" panose="020B0604020202020204" pitchFamily="34" charset="0"/>
              <a:buChar char="•"/>
            </a:pPr>
            <a:r>
              <a:rPr lang="en-US" sz="1200" b="1" i="1" dirty="0"/>
              <a:t>Color/images</a:t>
            </a:r>
            <a:endParaRPr lang="en-US" sz="1200" dirty="0"/>
          </a:p>
          <a:p>
            <a:endParaRPr lang="en-US" sz="1200" b="1" i="1" dirty="0"/>
          </a:p>
          <a:p>
            <a:r>
              <a:rPr lang="en-US" sz="1200" b="1" i="1" dirty="0"/>
              <a:t>Potential pitfalls: </a:t>
            </a:r>
            <a:endParaRPr lang="en-US" sz="1200" dirty="0"/>
          </a:p>
          <a:p>
            <a:pPr marL="181240" indent="-181240">
              <a:buFont typeface="Arial" panose="020B0604020202020204" pitchFamily="34" charset="0"/>
              <a:buChar char="•"/>
            </a:pPr>
            <a:r>
              <a:rPr lang="en-US" sz="1200" b="1" i="1" dirty="0"/>
              <a:t>Expense</a:t>
            </a:r>
            <a:endParaRPr lang="en-US" sz="1200" dirty="0"/>
          </a:p>
          <a:p>
            <a:pPr marL="181240" indent="-181240">
              <a:buFont typeface="Arial" panose="020B0604020202020204" pitchFamily="34" charset="0"/>
              <a:buChar char="•"/>
            </a:pPr>
            <a:r>
              <a:rPr lang="en-US" sz="1200" b="1" i="1" dirty="0"/>
              <a:t>Not preferred method of take-home materials (Jump drive, cloud storage, etc., may be preferable)</a:t>
            </a:r>
            <a:endParaRPr lang="en-US" sz="1200" dirty="0"/>
          </a:p>
          <a:p>
            <a:pPr marL="181240" indent="-181240">
              <a:buFont typeface="Arial" panose="020B0604020202020204" pitchFamily="34" charset="0"/>
              <a:buChar char="•"/>
            </a:pPr>
            <a:r>
              <a:rPr lang="en-US" sz="1200" b="1" i="1" dirty="0"/>
              <a:t>Can be cumbersome for instructor</a:t>
            </a:r>
            <a:endParaRPr lang="en-US" sz="1200" dirty="0"/>
          </a:p>
          <a:p>
            <a:endParaRPr lang="en-US" sz="1200" b="1" i="1" dirty="0"/>
          </a:p>
          <a:p>
            <a:r>
              <a:rPr lang="en-US" sz="1200" dirty="0"/>
              <a:t>Handouts are particularly useful if an instructor wants participants to: </a:t>
            </a:r>
          </a:p>
          <a:p>
            <a:pPr marL="181240" indent="-181240">
              <a:buFont typeface="Arial" panose="020B0604020202020204" pitchFamily="34" charset="0"/>
              <a:buChar char="•"/>
            </a:pPr>
            <a:r>
              <a:rPr lang="en-US" sz="1200" dirty="0"/>
              <a:t>Be able to use the information at a later time</a:t>
            </a:r>
          </a:p>
          <a:p>
            <a:pPr marL="181240" indent="-181240">
              <a:buFont typeface="Arial" panose="020B0604020202020204" pitchFamily="34" charset="0"/>
              <a:buChar char="•"/>
            </a:pPr>
            <a:r>
              <a:rPr lang="en-US" sz="1200" dirty="0"/>
              <a:t>Access and study information at their own pace</a:t>
            </a:r>
          </a:p>
          <a:p>
            <a:pPr marL="181240" indent="-181240">
              <a:buFont typeface="Arial" panose="020B0604020202020204" pitchFamily="34" charset="0"/>
              <a:buChar char="•"/>
            </a:pPr>
            <a:r>
              <a:rPr lang="en-US" sz="1200" dirty="0"/>
              <a:t>Facilitate note-taking</a:t>
            </a:r>
          </a:p>
          <a:p>
            <a:endParaRPr lang="en-US" sz="1200" b="1" i="1" dirty="0"/>
          </a:p>
          <a:p>
            <a:r>
              <a:rPr lang="en-US" sz="1200" b="1" i="1" dirty="0"/>
              <a:t>Have participants reflect on training aids they want to use in their final demonstration. Allow participants additional time to write down how they plan to utilize these aids. The instructor at each table should facilitate this process. </a:t>
            </a:r>
            <a:endParaRPr lang="en-US" sz="1200" dirty="0"/>
          </a:p>
          <a:p>
            <a:endParaRPr lang="en-US" sz="1200" dirty="0"/>
          </a:p>
          <a:p>
            <a:r>
              <a:rPr lang="en-US" sz="1200" dirty="0"/>
              <a:t>As a reminder, any outside handouts not provided as part of the NHSTA/IACP-approved curriculum must be pre-approved by the course manager or training coordinator. </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12</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1951533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447675"/>
            <a:ext cx="3200400" cy="2400300"/>
          </a:xfrm>
        </p:spPr>
      </p:sp>
      <p:sp>
        <p:nvSpPr>
          <p:cNvPr id="3" name="Notes Placeholder 2"/>
          <p:cNvSpPr>
            <a:spLocks noGrp="1"/>
          </p:cNvSpPr>
          <p:nvPr>
            <p:ph type="body" idx="1"/>
          </p:nvPr>
        </p:nvSpPr>
        <p:spPr>
          <a:xfrm>
            <a:off x="325120" y="2960370"/>
            <a:ext cx="6746240" cy="6183630"/>
          </a:xfrm>
        </p:spPr>
        <p:txBody>
          <a:bodyPr/>
          <a:lstStyle/>
          <a:p>
            <a:r>
              <a:rPr lang="en-US" b="1" cap="all" dirty="0"/>
              <a:t>G.</a:t>
            </a:r>
            <a:r>
              <a:rPr lang="en-US" cap="all" dirty="0"/>
              <a:t> </a:t>
            </a:r>
            <a:r>
              <a:rPr lang="en-US" b="1" u="sng" cap="all" dirty="0"/>
              <a:t>Copyright Fundamentals for Presentations</a:t>
            </a:r>
            <a:r>
              <a:rPr lang="en-US" cap="all" dirty="0"/>
              <a:t> </a:t>
            </a:r>
          </a:p>
          <a:p>
            <a:endParaRPr lang="en-US" b="1" i="1" dirty="0"/>
          </a:p>
          <a:p>
            <a:r>
              <a:rPr lang="en-US" b="1" i="1" dirty="0"/>
              <a:t>Note some of the fundamental copyright topics participants will need to familiarize themselves with as they prepare presentations. Those topics include:  What is protected?; What is not protected?   The instructor is not expected to give a detailed presentation on copyright. The goal of this section is to give the participant awareness and resources to investigate further. Reference citations have been included for further research or study by participants.</a:t>
            </a:r>
            <a:endParaRPr lang="en-US" dirty="0"/>
          </a:p>
          <a:p>
            <a:endParaRPr lang="en-US" dirty="0"/>
          </a:p>
          <a:p>
            <a:r>
              <a:rPr lang="en-US" dirty="0"/>
              <a:t>Using a picture, movie clip, sound bite, phrase, or similar recorded form or expression (work) in presentations may be restricted under federal copyright law. Essentially any picture, movie clip, sound bite, or phrase that did not originate with the trainer or presenter is likely owned by someone else.  Therefore using it is prohibited unless it is in the public domain, the use would be considered “fair use” under the law, or the presenter obtains permission from the owner.  Note </a:t>
            </a:r>
            <a:r>
              <a:rPr lang="en-US" dirty="0" smtClean="0"/>
              <a:t>simply </a:t>
            </a:r>
            <a:r>
              <a:rPr lang="en-US" dirty="0"/>
              <a:t>because the work can be found on the internet does not mean it is in the public domain. Go to </a:t>
            </a:r>
            <a:r>
              <a:rPr lang="en-US" u="sng" dirty="0"/>
              <a:t>www.copyright.gov/fair-use</a:t>
            </a:r>
            <a:r>
              <a:rPr lang="en-US" dirty="0"/>
              <a:t> for more information.  </a:t>
            </a:r>
          </a:p>
          <a:p>
            <a:r>
              <a:rPr lang="en-US" dirty="0"/>
              <a:t> </a:t>
            </a:r>
          </a:p>
          <a:p>
            <a:r>
              <a:rPr lang="en-US" b="1" dirty="0"/>
              <a:t>What is protected?  </a:t>
            </a:r>
            <a:r>
              <a:rPr lang="en-US" dirty="0"/>
              <a:t>Federal copyright law protects “original works of authorship” recorded in any tangible form, including compilations and derivative works. (See </a:t>
            </a:r>
            <a:r>
              <a:rPr lang="en-US" i="1" dirty="0"/>
              <a:t>17 U.S.C. §§102-103</a:t>
            </a:r>
            <a:r>
              <a:rPr lang="en-US" dirty="0"/>
              <a:t>.)  While Congress did not define “original works of authorship,” at a minimum it includes still pictures, movie clips, literary works, and any sound recordings.  Only the owner or original author has the right to display, distribute, perform, or reproduce his or her work and prevent others from doing so or modifying the original. See </a:t>
            </a:r>
            <a:r>
              <a:rPr lang="en-US" i="1" dirty="0"/>
              <a:t>17 U.S.C. §§106-106A. </a:t>
            </a:r>
            <a:r>
              <a:rPr lang="en-US" dirty="0"/>
              <a:t> In essence, unless the presenter or instructor created the work, it is someone else’s original work of authorship.  </a:t>
            </a:r>
          </a:p>
          <a:p>
            <a:endParaRPr lang="en-US" dirty="0"/>
          </a:p>
          <a:p>
            <a:r>
              <a:rPr lang="en-US" b="1" dirty="0"/>
              <a:t>What is not protected?  </a:t>
            </a:r>
            <a:r>
              <a:rPr lang="en-US" dirty="0"/>
              <a:t>Federal copyright law does not protect concepts, ideas, discoveries, procedures, processes, systems, or methods of operation no matter how they are described, explained, or illustrated. (See </a:t>
            </a:r>
            <a:r>
              <a:rPr lang="en-US" i="1" dirty="0"/>
              <a:t>17 U.S.C. §102</a:t>
            </a:r>
            <a:r>
              <a:rPr lang="en-US" dirty="0"/>
              <a:t>.)  For example, if the instructor discusses a new idea with a colleague for DRE testing, the idea in that form has no copyright protection. In addition, the law does not prohibit use of works authored and published by the United States Government or its employees. (</a:t>
            </a:r>
            <a:r>
              <a:rPr lang="en-US" i="1" dirty="0"/>
              <a:t>See 17 U.S.C. §105.)</a:t>
            </a:r>
            <a:r>
              <a:rPr lang="en-US" dirty="0"/>
              <a:t>  Meaning, National Highway Traffic Safety Administration (NHTSA) publications can be freely copied, distributed, and reproduced.  </a:t>
            </a:r>
          </a:p>
          <a:p>
            <a:endParaRPr lang="en-US" dirty="0"/>
          </a:p>
          <a:p>
            <a:r>
              <a:rPr lang="en-US" dirty="0"/>
              <a:t>While the U.S. Government generally does not obtain ownership rights for works it produces, it can receive and hold copyrights that are transferred to it by someone with ownership rights.  Instructors should learn if the government work they intend to use in the presentation is protected by copyright.  Generally, government publications will have a statement indicating whether the work is protected by copyright.  The instructors should verify whether the work is protected by copyright and, if so, obtain permission of the government or have an exception to the prohibition on display and/or distribution of copyrighted works to use it. </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13</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218435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before moving to </a:t>
            </a:r>
            <a:r>
              <a:rPr lang="en-US" sz="1200" b="1" i="1" dirty="0" smtClean="0"/>
              <a:t>the next Session.</a:t>
            </a:r>
            <a:endParaRPr lang="en-US" sz="1200" b="1" i="1"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endParaRPr lang="en-US" sz="1200" b="1" i="1" dirty="0"/>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14</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8: Developing and Using Training Aids</a:t>
            </a:r>
          </a:p>
          <a:p>
            <a:r>
              <a:rPr lang="en-US" sz="1200" dirty="0"/>
              <a:t>Estimated time for Session 8: 1 Hour, 30 Minutes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Demonstrate the purpose and use of training aids</a:t>
            </a:r>
          </a:p>
          <a:p>
            <a:pPr marL="181240" indent="-181240">
              <a:buFont typeface="Arial" panose="020B0604020202020204" pitchFamily="34" charset="0"/>
              <a:buChar char="•"/>
            </a:pPr>
            <a:r>
              <a:rPr lang="en-US" sz="1200" dirty="0"/>
              <a:t>Plan how you will integrate training aids in your demonstration</a:t>
            </a:r>
          </a:p>
          <a:p>
            <a:endParaRPr lang="en-US" sz="1200" b="1" dirty="0"/>
          </a:p>
          <a:p>
            <a:r>
              <a:rPr lang="en-US" sz="1200" b="1" dirty="0"/>
              <a:t>Contents</a:t>
            </a:r>
            <a:endParaRPr lang="en-US" sz="1200" dirty="0"/>
          </a:p>
          <a:p>
            <a:pPr marL="543719" indent="-543719">
              <a:buFont typeface="+mj-lt"/>
              <a:buAutoNum type="alphaUcPeriod"/>
            </a:pPr>
            <a:r>
              <a:rPr lang="en-US" sz="1200" dirty="0"/>
              <a:t>Commonly Used Training Aids</a:t>
            </a:r>
          </a:p>
          <a:p>
            <a:pPr marL="543719" indent="-543719">
              <a:buFont typeface="+mj-lt"/>
              <a:buAutoNum type="alphaUcPeriod"/>
            </a:pPr>
            <a:r>
              <a:rPr lang="en-US" sz="1200" dirty="0"/>
              <a:t>Purposes of Training Aids</a:t>
            </a:r>
          </a:p>
          <a:p>
            <a:pPr marL="543719" indent="-543719">
              <a:buFont typeface="+mj-lt"/>
              <a:buAutoNum type="alphaUcPeriod"/>
            </a:pPr>
            <a:r>
              <a:rPr lang="en-US" sz="1200" dirty="0"/>
              <a:t>Whiteboards, Wall Charts, &amp; Easels/Easel Pads</a:t>
            </a:r>
          </a:p>
          <a:p>
            <a:pPr marL="543719" indent="-543719">
              <a:buFont typeface="+mj-lt"/>
              <a:buAutoNum type="alphaUcPeriod"/>
            </a:pPr>
            <a:r>
              <a:rPr lang="en-US" sz="1200" dirty="0"/>
              <a:t>Audio/Video</a:t>
            </a:r>
          </a:p>
          <a:p>
            <a:pPr marL="543719" indent="-543719">
              <a:buFont typeface="+mj-lt"/>
              <a:buAutoNum type="alphaUcPeriod"/>
            </a:pPr>
            <a:r>
              <a:rPr lang="en-US" sz="1200" dirty="0"/>
              <a:t>Presentation Software Programs</a:t>
            </a:r>
          </a:p>
          <a:p>
            <a:pPr marL="543719" indent="-543719">
              <a:buFont typeface="+mj-lt"/>
              <a:buAutoNum type="alphaUcPeriod"/>
            </a:pPr>
            <a:r>
              <a:rPr lang="en-US" sz="1200" dirty="0"/>
              <a:t>Handouts</a:t>
            </a:r>
          </a:p>
          <a:p>
            <a:pPr marL="543719" indent="-543719">
              <a:buFont typeface="+mj-lt"/>
              <a:buAutoNum type="alphaUcPeriod"/>
            </a:pPr>
            <a:r>
              <a:rPr lang="en-US" sz="1200" dirty="0"/>
              <a:t>Copyright Fundamentals for Presentations</a:t>
            </a:r>
          </a:p>
          <a:p>
            <a:pPr marL="543719" indent="-543719">
              <a:buFont typeface="+mj-lt"/>
              <a:buAutoNum type="alphaUcPeriod"/>
            </a:pPr>
            <a:r>
              <a:rPr lang="en-US" sz="1200" dirty="0"/>
              <a:t>Questions and/or Concerns</a:t>
            </a:r>
          </a:p>
          <a:p>
            <a:r>
              <a:rPr lang="en-US" sz="1200" cap="all" dirty="0"/>
              <a:t> </a:t>
            </a:r>
          </a:p>
          <a:p>
            <a:r>
              <a:rPr lang="en-US" sz="1200" b="1" dirty="0"/>
              <a:t>Materials</a:t>
            </a:r>
          </a:p>
          <a:p>
            <a:r>
              <a:rPr lang="en-US" sz="1200" dirty="0"/>
              <a:t>Presentation slides</a:t>
            </a:r>
          </a:p>
          <a:p>
            <a:r>
              <a:rPr lang="en-US" sz="1200" dirty="0"/>
              <a:t>Remote presenters (if available)</a:t>
            </a:r>
          </a:p>
          <a:p>
            <a:r>
              <a:rPr lang="en-US" sz="1200" dirty="0"/>
              <a:t>Easel/Easel Pad		</a:t>
            </a:r>
          </a:p>
          <a:p>
            <a:r>
              <a:rPr lang="en-US" sz="1200" dirty="0"/>
              <a:t>Markers</a:t>
            </a:r>
          </a:p>
          <a:p>
            <a:r>
              <a:rPr lang="en-US" sz="1200" dirty="0"/>
              <a:t>Computer speakers (for embedded videos)</a:t>
            </a:r>
          </a:p>
          <a:p>
            <a:endParaRPr lang="en-US" sz="1200" dirty="0"/>
          </a:p>
          <a:p>
            <a:r>
              <a:rPr lang="en-US" sz="1200" dirty="0"/>
              <a:t> </a:t>
            </a:r>
            <a:r>
              <a:rPr lang="en-US" sz="1200" b="1" i="1" dirty="0"/>
              <a:t>Instructional 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a:t>Page </a:t>
            </a:r>
            <a:fld id="{AED10D12-2569-4B27-B139-281FE96BCF92}" type="slidenum">
              <a:rPr lang="en-US" smtClean="0"/>
              <a:pPr/>
              <a:t>2</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6" name="Footer Placeholder 5"/>
          <p:cNvSpPr>
            <a:spLocks noGrp="1"/>
          </p:cNvSpPr>
          <p:nvPr>
            <p:ph type="ftr" sz="quarter" idx="15"/>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8: Developing and Using Training Aids</a:t>
            </a:r>
            <a:endParaRPr lang="en-US" sz="1200" dirty="0"/>
          </a:p>
          <a:p>
            <a:endParaRPr lang="en-US" sz="1200" b="1" i="1" dirty="0"/>
          </a:p>
          <a:p>
            <a:r>
              <a:rPr lang="en-US" sz="1200" b="1" i="1" dirty="0"/>
              <a:t>Estimated Time for Session 8: 1 Hour, 30 Minutes</a:t>
            </a:r>
            <a:endParaRPr lang="en-US" sz="1200" dirty="0"/>
          </a:p>
          <a:p>
            <a:endParaRPr lang="en-US" sz="1200" b="1" i="1" dirty="0"/>
          </a:p>
          <a:p>
            <a:r>
              <a:rPr lang="en-US" sz="1200" b="1" i="1" dirty="0"/>
              <a:t>Materials </a:t>
            </a:r>
            <a:endParaRPr lang="en-US" sz="1200" dirty="0"/>
          </a:p>
          <a:p>
            <a:pPr lvl="0"/>
            <a:endParaRPr lang="en-US" sz="1200" b="1" i="1"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Remote presenters (if available)</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a:t>Markers</a:t>
            </a:r>
            <a:endParaRPr lang="en-US" sz="1200" dirty="0"/>
          </a:p>
          <a:p>
            <a:pPr marL="181240" indent="-181240">
              <a:buFont typeface="Arial" panose="020B0604020202020204" pitchFamily="34" charset="0"/>
              <a:buChar char="•"/>
            </a:pPr>
            <a:r>
              <a:rPr lang="en-US" sz="1200" b="1" i="1" dirty="0"/>
              <a:t>Computer speakers  (for embedded videos)</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a:t>
            </a:r>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Demonstrate the purpose and use of training aids (Demonstration)</a:t>
            </a:r>
          </a:p>
          <a:p>
            <a:pPr marL="181240" indent="-181240">
              <a:buFont typeface="Arial" panose="020B0604020202020204" pitchFamily="34" charset="0"/>
              <a:buChar char="•"/>
            </a:pPr>
            <a:r>
              <a:rPr lang="en-US" sz="1200" dirty="0"/>
              <a:t>Plan how you will integrate training aids in your demonstration (Integration)</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4</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a:t>
            </a:r>
            <a:r>
              <a:rPr lang="en-US" sz="1200" cap="all" dirty="0"/>
              <a:t> </a:t>
            </a:r>
            <a:r>
              <a:rPr lang="en-US" sz="1200" b="1" u="sng" cap="all" dirty="0"/>
              <a:t>Commonly Used Training Aids</a:t>
            </a:r>
            <a:endParaRPr lang="en-US" sz="1200" cap="all" dirty="0"/>
          </a:p>
          <a:p>
            <a:endParaRPr lang="en-US" sz="1200" b="1" i="1" dirty="0"/>
          </a:p>
          <a:p>
            <a:r>
              <a:rPr lang="en-US" sz="1200" b="1" i="1" dirty="0"/>
              <a:t>The instructor should notify participants presentation software programs will not be taught in this course. However, if the participants are interested in learning these programs, the instructor should provide information about other classes or resources. </a:t>
            </a:r>
            <a:endParaRPr lang="en-US" sz="1200" dirty="0"/>
          </a:p>
          <a:p>
            <a:endParaRPr lang="en-US" sz="1200" b="1" i="1" dirty="0"/>
          </a:p>
          <a:p>
            <a:r>
              <a:rPr lang="en-US" sz="1200" b="1" i="1" dirty="0"/>
              <a:t>Instructors are encouraged to bring examples of the various training aids to be used throughout this segment. </a:t>
            </a:r>
            <a:endParaRPr lang="en-US" sz="1200" dirty="0"/>
          </a:p>
          <a:p>
            <a:pPr lvl="0"/>
            <a:endParaRPr lang="en-US" sz="1200" dirty="0"/>
          </a:p>
          <a:p>
            <a:pPr marL="181240" indent="-181240">
              <a:buFont typeface="Arial" panose="020B0604020202020204" pitchFamily="34" charset="0"/>
              <a:buChar char="•"/>
            </a:pPr>
            <a:r>
              <a:rPr lang="en-US" sz="1200" dirty="0"/>
              <a:t>Prepared wall charts</a:t>
            </a:r>
          </a:p>
          <a:p>
            <a:pPr marL="181240" indent="-181240">
              <a:buFont typeface="Arial" panose="020B0604020202020204" pitchFamily="34" charset="0"/>
              <a:buChar char="•"/>
            </a:pPr>
            <a:r>
              <a:rPr lang="en-US" sz="1200" dirty="0"/>
              <a:t>Whiteboard or easel/easel pad</a:t>
            </a:r>
          </a:p>
          <a:p>
            <a:pPr marL="181240" indent="-181240">
              <a:buFont typeface="Arial" panose="020B0604020202020204" pitchFamily="34" charset="0"/>
              <a:buChar char="•"/>
            </a:pPr>
            <a:r>
              <a:rPr lang="en-US" sz="1200" dirty="0"/>
              <a:t>Audio/video</a:t>
            </a:r>
          </a:p>
          <a:p>
            <a:pPr marL="181240" indent="-181240">
              <a:buFont typeface="Arial" panose="020B0604020202020204" pitchFamily="34" charset="0"/>
              <a:buChar char="•"/>
            </a:pPr>
            <a:r>
              <a:rPr lang="en-US" sz="1200" dirty="0"/>
              <a:t>Presentation slides</a:t>
            </a:r>
          </a:p>
          <a:p>
            <a:pPr marL="181240" indent="-181240">
              <a:buFont typeface="Arial" panose="020B0604020202020204" pitchFamily="34" charset="0"/>
              <a:buChar char="•"/>
            </a:pPr>
            <a:r>
              <a:rPr lang="en-US" sz="1200" dirty="0"/>
              <a:t>Remote presenters</a:t>
            </a:r>
          </a:p>
          <a:p>
            <a:pPr marL="181240" indent="-181240">
              <a:buFont typeface="Arial" panose="020B0604020202020204" pitchFamily="34" charset="0"/>
              <a:buChar char="•"/>
            </a:pPr>
            <a:r>
              <a:rPr lang="en-US" sz="1200" dirty="0"/>
              <a:t>Handouts</a:t>
            </a:r>
          </a:p>
          <a:p>
            <a:pPr marL="181240" indent="-181240">
              <a:buFont typeface="Arial" panose="020B0604020202020204" pitchFamily="34" charset="0"/>
              <a:buChar char="•"/>
            </a:pPr>
            <a:r>
              <a:rPr lang="en-US" sz="1200" dirty="0"/>
              <a:t>Props</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5</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42029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a:t>B.</a:t>
            </a:r>
            <a:r>
              <a:rPr lang="en-US" sz="1200" cap="all" dirty="0"/>
              <a:t> </a:t>
            </a:r>
            <a:r>
              <a:rPr lang="en-US" sz="1200" b="1" u="sng" cap="all" dirty="0"/>
              <a:t>Purposes of Training Aids</a:t>
            </a:r>
            <a:endParaRPr lang="en-US" sz="1200" cap="all" dirty="0"/>
          </a:p>
          <a:p>
            <a:endParaRPr lang="en-US" sz="1200" dirty="0"/>
          </a:p>
          <a:p>
            <a:r>
              <a:rPr lang="en-US" sz="1200" dirty="0"/>
              <a:t>Training aids are essential for effective instruction. </a:t>
            </a:r>
          </a:p>
          <a:p>
            <a:pPr lvl="0"/>
            <a:endParaRPr lang="en-US" sz="1200" dirty="0"/>
          </a:p>
          <a:p>
            <a:pPr marL="181240" indent="-181240">
              <a:buFont typeface="Arial" panose="020B0604020202020204" pitchFamily="34" charset="0"/>
              <a:buChar char="•"/>
            </a:pPr>
            <a:r>
              <a:rPr lang="en-US" sz="1200" dirty="0"/>
              <a:t>Training aids may appeal to multiple senses, including: sight, hearing, smell, taste, and touch</a:t>
            </a:r>
          </a:p>
          <a:p>
            <a:pPr marL="181240" indent="-181240">
              <a:buFont typeface="Arial" panose="020B0604020202020204" pitchFamily="34" charset="0"/>
              <a:buChar char="•"/>
            </a:pPr>
            <a:r>
              <a:rPr lang="en-US" sz="1200" dirty="0"/>
              <a:t>Training aids serve to emphasize key points and help to reinforce participants’ understanding and retention of the material covered</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marL="181240" indent="-181240">
              <a:buFont typeface="Arial" panose="020B0604020202020204" pitchFamily="34" charset="0"/>
              <a:buChar char="•"/>
            </a:pPr>
            <a:endParaRPr lang="en-US" b="1"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6</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138029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Training aids are ineffective if they are not used properly. It is essential instructors prepare </a:t>
            </a:r>
            <a:r>
              <a:rPr lang="en-US" sz="1200" b="1" u="sng" dirty="0"/>
              <a:t>before</a:t>
            </a:r>
            <a:r>
              <a:rPr lang="en-US" sz="1200" dirty="0"/>
              <a:t> using any training aids. The instructor must: </a:t>
            </a:r>
          </a:p>
          <a:p>
            <a:pPr lvl="0"/>
            <a:endParaRPr lang="en-US" sz="1200" dirty="0"/>
          </a:p>
          <a:p>
            <a:pPr marL="181240" indent="-181240">
              <a:buFont typeface="Arial" panose="020B0604020202020204" pitchFamily="34" charset="0"/>
              <a:buChar char="•"/>
            </a:pPr>
            <a:r>
              <a:rPr lang="en-US" sz="1200" dirty="0"/>
              <a:t>Be familiar with the type of aid used, its advantages and disadvantages, and methods of implementation</a:t>
            </a:r>
          </a:p>
          <a:p>
            <a:pPr marL="181240" indent="-181240">
              <a:buFont typeface="Arial" panose="020B0604020202020204" pitchFamily="34" charset="0"/>
              <a:buChar char="•"/>
            </a:pPr>
            <a:r>
              <a:rPr lang="en-US" sz="1200" dirty="0"/>
              <a:t>Verify prior to the session all needed equipment is available and in proper working order</a:t>
            </a:r>
          </a:p>
          <a:p>
            <a:pPr marL="181240" indent="-181240">
              <a:buFont typeface="Arial" panose="020B0604020202020204" pitchFamily="34" charset="0"/>
              <a:buChar char="•"/>
            </a:pPr>
            <a:r>
              <a:rPr lang="en-US" sz="1200" dirty="0"/>
              <a:t>Ensure all participants will be able to see and hear the training aid</a:t>
            </a:r>
          </a:p>
          <a:p>
            <a:pPr marL="181240" indent="-181240">
              <a:buFont typeface="Arial" panose="020B0604020202020204" pitchFamily="34" charset="0"/>
              <a:buChar char="•"/>
            </a:pPr>
            <a:endParaRPr lang="en-US" sz="1200" dirty="0"/>
          </a:p>
          <a:p>
            <a:r>
              <a:rPr lang="en-US" sz="1200" dirty="0"/>
              <a:t>Note:  For the DRE training, any outside training aids (videos, handouts, props, etc.) must be pre-approved by the course manager prior to use in the class.</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7</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47798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a:t>
            </a:r>
            <a:r>
              <a:rPr lang="en-US" sz="1200" cap="all" dirty="0"/>
              <a:t> </a:t>
            </a:r>
            <a:r>
              <a:rPr lang="en-US" sz="1200" b="1" u="sng" cap="all" dirty="0"/>
              <a:t>Whiteboards, Wall Charts, &amp; Easels/Easel Pads</a:t>
            </a:r>
            <a:endParaRPr lang="en-US" sz="1200" cap="all" dirty="0"/>
          </a:p>
          <a:p>
            <a:endParaRPr lang="en-US" sz="1200" b="1" i="1" dirty="0"/>
          </a:p>
          <a:p>
            <a:r>
              <a:rPr lang="en-US" sz="1200" b="1" i="1" dirty="0"/>
              <a:t>Write on a whiteboard or easel/easel pad: Spontaneous Presentations</a:t>
            </a:r>
            <a:endParaRPr lang="en-US" sz="1200" dirty="0"/>
          </a:p>
          <a:p>
            <a:endParaRPr lang="en-US" sz="1200" b="1" i="1" dirty="0"/>
          </a:p>
          <a:p>
            <a:r>
              <a:rPr lang="en-US" sz="1200" b="1" i="1" dirty="0"/>
              <a:t>Reference back to prior use of a easel/easel pad during this course. Note effective color use, size of font, readability, etc.</a:t>
            </a:r>
            <a:endParaRPr lang="en-US" sz="1200" dirty="0"/>
          </a:p>
          <a:p>
            <a:endParaRPr lang="en-US" sz="1200" b="1" i="1" dirty="0"/>
          </a:p>
          <a:p>
            <a:r>
              <a:rPr lang="en-US" sz="1200" b="1" i="1" dirty="0"/>
              <a:t>When the display is no longer needed, it should be erased (or flipped over). If the display is pertinent to the training, it should be displayed on walls, if possible. </a:t>
            </a:r>
            <a:endParaRPr lang="en-US" sz="1200" dirty="0"/>
          </a:p>
          <a:p>
            <a:endParaRPr lang="en-US" sz="1200" b="1" i="1" dirty="0"/>
          </a:p>
          <a:p>
            <a:r>
              <a:rPr lang="en-US" sz="1200" b="1" i="1" dirty="0"/>
              <a:t>Sometimes easels/easel pads can be prepared in advance and still appear spontaneous. Tell the class </a:t>
            </a:r>
            <a:r>
              <a:rPr lang="en-US" sz="1200" b="1" i="1" dirty="0" smtClean="0"/>
              <a:t>easels/easel </a:t>
            </a:r>
            <a:r>
              <a:rPr lang="en-US" sz="1200" b="1" i="1" dirty="0"/>
              <a:t>pads can be easy to use (prior to the session, draw a map (State or U.S.) in light pencil on the chart. Draw faintly, so the lines cannot be seen at a distance. Leave the drawing in front of the class.) Walk up to the chart and trace the map with a thick marker. The class will be impressed in how well you draw the map. </a:t>
            </a:r>
            <a:endParaRPr lang="en-US" sz="1200" dirty="0"/>
          </a:p>
          <a:p>
            <a:pPr lvl="0"/>
            <a:endParaRPr lang="en-US" sz="1200" dirty="0"/>
          </a:p>
          <a:p>
            <a:pPr marL="181240" indent="-181240">
              <a:buFont typeface="Arial" panose="020B0604020202020204" pitchFamily="34" charset="0"/>
              <a:buChar char="•"/>
            </a:pPr>
            <a:r>
              <a:rPr lang="en-US" sz="1200" dirty="0"/>
              <a:t>These aids are very useful for spontaneous (actual or perceived) visual aid demonstrations</a:t>
            </a:r>
          </a:p>
          <a:p>
            <a:pPr marL="181240" indent="-181240">
              <a:buFont typeface="Arial" panose="020B0604020202020204" pitchFamily="34" charset="0"/>
              <a:buChar char="•"/>
            </a:pPr>
            <a:r>
              <a:rPr lang="en-US" sz="1200" dirty="0"/>
              <a:t>They can be particularly useful in developing a list of items with a class when the instructor cannot predict what items will be named or in what order they will be named</a:t>
            </a:r>
          </a:p>
          <a:p>
            <a:pPr marL="181240" indent="-181240">
              <a:buFont typeface="Arial" panose="020B0604020202020204" pitchFamily="34" charset="0"/>
              <a:buChar char="•"/>
            </a:pPr>
            <a:r>
              <a:rPr lang="en-US" sz="1200" dirty="0"/>
              <a:t>Make sure the writing is large and clear enough to be seen easily by all participants</a:t>
            </a:r>
          </a:p>
          <a:p>
            <a:pPr marL="181240" indent="-181240">
              <a:buFont typeface="Arial" panose="020B0604020202020204" pitchFamily="34" charset="0"/>
              <a:buChar char="•"/>
            </a:pPr>
            <a:r>
              <a:rPr lang="en-US" sz="1200" dirty="0"/>
              <a:t>Leave material on display long enough to permit participants to take notes</a:t>
            </a:r>
          </a:p>
          <a:p>
            <a:pPr marL="181240" indent="-181240">
              <a:buFont typeface="Arial" panose="020B0604020202020204" pitchFamily="34" charset="0"/>
              <a:buChar char="•"/>
            </a:pPr>
            <a:r>
              <a:rPr lang="en-US" sz="1200" dirty="0"/>
              <a:t>Instructors must not stand in front of the easel/easel pad, obstructing participants’ view</a:t>
            </a:r>
          </a:p>
          <a:p>
            <a:pPr marL="181240" indent="-181240">
              <a:buFont typeface="Arial" panose="020B0604020202020204" pitchFamily="34" charset="0"/>
              <a:buChar char="•"/>
            </a:pPr>
            <a:r>
              <a:rPr lang="en-US" sz="1200" dirty="0"/>
              <a:t>Instructors should not write and talk at the same time</a:t>
            </a:r>
          </a:p>
          <a:p>
            <a:pPr lvl="0"/>
            <a:endParaRPr lang="en-US" sz="1200" dirty="0"/>
          </a:p>
          <a:p>
            <a:pPr lvl="0"/>
            <a:r>
              <a:rPr lang="en-US" sz="1200" dirty="0"/>
              <a:t>__________________________________________________________________________</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8</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242914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The instructor should also review with the participants the effectiveness of wall charts. </a:t>
            </a:r>
            <a:r>
              <a:rPr lang="en-US" sz="1200" i="1" dirty="0"/>
              <a:t> </a:t>
            </a:r>
            <a:endParaRPr lang="en-US" sz="1200" dirty="0"/>
          </a:p>
          <a:p>
            <a:endParaRPr lang="en-US" sz="1200" dirty="0"/>
          </a:p>
          <a:p>
            <a:r>
              <a:rPr lang="en-US" sz="1200" dirty="0"/>
              <a:t>Wall charts:</a:t>
            </a:r>
          </a:p>
          <a:p>
            <a:pPr marL="181240" indent="-181240">
              <a:buFont typeface="Arial" panose="020B0604020202020204" pitchFamily="34" charset="0"/>
              <a:buChar char="•"/>
            </a:pPr>
            <a:r>
              <a:rPr lang="en-US" sz="1200" dirty="0"/>
              <a:t>Are very useful for summarizing basic or fundamental information that applies broadly to the entire course of instruction or major segments of it </a:t>
            </a:r>
          </a:p>
          <a:p>
            <a:pPr marL="181240" indent="-181240">
              <a:buFont typeface="Arial" panose="020B0604020202020204" pitchFamily="34" charset="0"/>
              <a:buChar char="•"/>
            </a:pPr>
            <a:r>
              <a:rPr lang="en-US" sz="1200" dirty="0"/>
              <a:t>Can be prepared in advance</a:t>
            </a:r>
          </a:p>
          <a:p>
            <a:pPr marL="181240" indent="-181240">
              <a:buFont typeface="Arial" panose="020B0604020202020204" pitchFamily="34" charset="0"/>
              <a:buChar char="•"/>
            </a:pPr>
            <a:r>
              <a:rPr lang="en-US" sz="1200" dirty="0"/>
              <a:t>Are typically left on display for an extended period of time </a:t>
            </a:r>
          </a:p>
          <a:p>
            <a:pPr marL="181240" indent="-181240">
              <a:buFont typeface="Arial" panose="020B0604020202020204" pitchFamily="34" charset="0"/>
              <a:buChar char="•"/>
            </a:pPr>
            <a:r>
              <a:rPr lang="en-US" sz="1200" dirty="0"/>
              <a:t>Should be large enough to be easily seen by all participants</a:t>
            </a:r>
          </a:p>
          <a:p>
            <a:pPr marL="181240" indent="-181240">
              <a:buFont typeface="Arial" panose="020B0604020202020204" pitchFamily="34" charset="0"/>
              <a:buChar char="•"/>
            </a:pPr>
            <a:r>
              <a:rPr lang="en-US" sz="1200" dirty="0"/>
              <a:t>Usually should not occupy the center of visual attention in the classroom; the center should be reserved for the screen and flipchart </a:t>
            </a:r>
          </a:p>
          <a:p>
            <a:endParaRPr lang="en-US" sz="1200" dirty="0"/>
          </a:p>
          <a:p>
            <a:r>
              <a:rPr lang="en-US" sz="1200" dirty="0"/>
              <a:t>Examples of information well suited to presentations via wall charts include: </a:t>
            </a:r>
          </a:p>
          <a:p>
            <a:pPr marL="181240" indent="-181240">
              <a:buFont typeface="Arial" panose="020B0604020202020204" pitchFamily="34" charset="0"/>
              <a:buChar char="•"/>
            </a:pPr>
            <a:r>
              <a:rPr lang="en-US" sz="1200" dirty="0"/>
              <a:t>Training objectives</a:t>
            </a:r>
          </a:p>
          <a:p>
            <a:pPr marL="181240" indent="-181240">
              <a:buFont typeface="Arial" panose="020B0604020202020204" pitchFamily="34" charset="0"/>
              <a:buChar char="•"/>
            </a:pPr>
            <a:r>
              <a:rPr lang="en-US" sz="1200" dirty="0"/>
              <a:t>Outline of training content and/or schedule</a:t>
            </a:r>
          </a:p>
          <a:p>
            <a:pPr marL="181240" indent="-181240">
              <a:buFont typeface="Arial" panose="020B0604020202020204" pitchFamily="34" charset="0"/>
              <a:buChar char="•"/>
            </a:pPr>
            <a:r>
              <a:rPr lang="en-US" sz="1200" dirty="0"/>
              <a:t>Key definitions (e.g., Drug, HGN, etc.)</a:t>
            </a:r>
          </a:p>
          <a:p>
            <a:pPr marL="181240" indent="-181240">
              <a:buFont typeface="Arial" panose="020B0604020202020204" pitchFamily="34" charset="0"/>
              <a:buChar char="•"/>
            </a:pPr>
            <a:r>
              <a:rPr lang="en-US" sz="1200" dirty="0"/>
              <a:t>Major themes or blocks of instruction</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9</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3475785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a:t>Session 8 – Developing and Using Training Aids</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8-</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a:t>Session 8 – Developing and Using Training Aids</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8-</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a:t>Session 8 – Developing and Using Training Aids</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8-</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a:t>Session 8 – Developing and Using Training Aids</a:t>
            </a:r>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8-</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a:t>Session 8 – Developing and Using Training Aids</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8-</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a:t>Session 8 – Developing and Using Training Aids</a:t>
            </a:r>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8-</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a:t>Session 8 – Developing and Using Training Aids</a:t>
            </a:r>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8-</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a:t>Session 8 – Developing and Using Training Aids</a:t>
            </a:r>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8-</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a:t>Session 8 – Developing and Using Training Aids</a:t>
            </a:r>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8-</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a:t>Session 8 – Developing and Using Training Aids</a:t>
            </a:r>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8-</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a:t>Session 8 – Developing and Using Training Aids</a:t>
            </a:r>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8-</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a:t>Session 8 – Developing and Using Training Aids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a:t>8-</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943600" y="0"/>
            <a:ext cx="3200401" cy="6945947"/>
            <a:chOff x="31536" y="-78828"/>
            <a:chExt cx="3072683" cy="10231910"/>
          </a:xfrm>
          <a:gradFill flip="none" rotWithShape="1">
            <a:gsLst>
              <a:gs pos="0">
                <a:srgbClr val="33CC33"/>
              </a:gs>
              <a:gs pos="24000">
                <a:srgbClr val="008000"/>
              </a:gs>
              <a:gs pos="60000">
                <a:srgbClr val="336600"/>
              </a:gs>
              <a:gs pos="100000">
                <a:srgbClr val="003300"/>
              </a:gs>
            </a:gsLst>
            <a:lin ang="5400000" scaled="1"/>
            <a:tileRect/>
          </a:gradFill>
        </p:grpSpPr>
        <p:sp>
          <p:nvSpPr>
            <p:cNvPr id="15" name="Rectangle 1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16" name="Rectangle 1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4756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Drug Recognition Expert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p>
        </p:txBody>
      </p:sp>
      <p:sp>
        <p:nvSpPr>
          <p:cNvPr id="8" name="Rectangle 7"/>
          <p:cNvSpPr>
            <a:spLocks noChangeArrowheads="1"/>
          </p:cNvSpPr>
          <p:nvPr/>
        </p:nvSpPr>
        <p:spPr bwMode="auto">
          <a:xfrm>
            <a:off x="19050" y="2806243"/>
            <a:ext cx="8210550" cy="523220"/>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Session 8 – Developing and Using Training Aids</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p>
        </p:txBody>
      </p:sp>
    </p:spTree>
    <p:extLst>
      <p:ext uri="{BB962C8B-B14F-4D97-AF65-F5344CB8AC3E}">
        <p14:creationId xmlns:p14="http://schemas.microsoft.com/office/powerpoint/2010/main" val="1488615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Audio/Video</a:t>
            </a:r>
          </a:p>
        </p:txBody>
      </p:sp>
      <p:sp>
        <p:nvSpPr>
          <p:cNvPr id="4" name="Footer Placeholder 3"/>
          <p:cNvSpPr>
            <a:spLocks noGrp="1"/>
          </p:cNvSpPr>
          <p:nvPr>
            <p:ph type="ftr" sz="quarter" idx="11"/>
          </p:nvPr>
        </p:nvSpPr>
        <p:spPr/>
        <p:txBody>
          <a:bodyPr/>
          <a:lstStyle/>
          <a:p>
            <a:r>
              <a:rPr lang="en-US"/>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a:t>8-</a:t>
            </a:r>
            <a:fld id="{C6F3177E-27ED-4792-9A52-D1409DFD05E3}" type="slidenum">
              <a:rPr lang="en-US" smtClean="0"/>
              <a:pPr/>
              <a:t>10</a:t>
            </a:fld>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111"/>
          <a:stretch/>
        </p:blipFill>
        <p:spPr>
          <a:xfrm>
            <a:off x="1554078" y="1600200"/>
            <a:ext cx="6035843" cy="4525963"/>
          </a:xfrm>
          <a:prstGeom prst="rect">
            <a:avLst/>
          </a:prstGeom>
        </p:spPr>
      </p:pic>
    </p:spTree>
    <p:extLst>
      <p:ext uri="{BB962C8B-B14F-4D97-AF65-F5344CB8AC3E}">
        <p14:creationId xmlns:p14="http://schemas.microsoft.com/office/powerpoint/2010/main" val="271892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Presentation Software Programs</a:t>
            </a:r>
          </a:p>
        </p:txBody>
      </p:sp>
      <p:sp>
        <p:nvSpPr>
          <p:cNvPr id="4" name="Footer Placeholder 3"/>
          <p:cNvSpPr>
            <a:spLocks noGrp="1"/>
          </p:cNvSpPr>
          <p:nvPr>
            <p:ph type="ftr" sz="quarter" idx="11"/>
          </p:nvPr>
        </p:nvSpPr>
        <p:spPr/>
        <p:txBody>
          <a:bodyPr/>
          <a:lstStyle/>
          <a:p>
            <a:r>
              <a:rPr lang="en-US"/>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a:t>8-</a:t>
            </a:r>
            <a:fld id="{C6F3177E-27ED-4792-9A52-D1409DFD05E3}" type="slidenum">
              <a:rPr lang="en-US" smtClean="0"/>
              <a:pPr/>
              <a:t>11</a:t>
            </a:fld>
            <a:endParaRPr lang="en-US" dirty="0"/>
          </a:p>
        </p:txBody>
      </p:sp>
      <p:pic>
        <p:nvPicPr>
          <p:cNvPr id="6" name="Life After Death by PowerPoin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691" y="1295400"/>
            <a:ext cx="6034617" cy="4525963"/>
          </a:xfrm>
          <a:prstGeom prst="rect">
            <a:avLst/>
          </a:prstGeom>
        </p:spPr>
      </p:pic>
    </p:spTree>
    <p:extLst>
      <p:ext uri="{BB962C8B-B14F-4D97-AF65-F5344CB8AC3E}">
        <p14:creationId xmlns:p14="http://schemas.microsoft.com/office/powerpoint/2010/main" val="11435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Handouts</a:t>
            </a:r>
          </a:p>
        </p:txBody>
      </p:sp>
      <p:sp>
        <p:nvSpPr>
          <p:cNvPr id="4" name="Footer Placeholder 3"/>
          <p:cNvSpPr>
            <a:spLocks noGrp="1"/>
          </p:cNvSpPr>
          <p:nvPr>
            <p:ph type="ftr" sz="quarter" idx="11"/>
          </p:nvPr>
        </p:nvSpPr>
        <p:spPr/>
        <p:txBody>
          <a:bodyPr/>
          <a:lstStyle/>
          <a:p>
            <a:r>
              <a:rPr lang="en-US"/>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a:t>8-</a:t>
            </a:r>
            <a:fld id="{C6F3177E-27ED-4792-9A52-D1409DFD05E3}" type="slidenum">
              <a:rPr lang="en-US" smtClean="0"/>
              <a:pPr/>
              <a:t>12</a:t>
            </a:fld>
            <a:endParaRPr lang="en-US" dirty="0"/>
          </a:p>
        </p:txBody>
      </p:sp>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2"/>
          </a:xfrm>
          <a:prstGeom prst="rect">
            <a:avLst/>
          </a:prstGeom>
        </p:spPr>
      </p:pic>
    </p:spTree>
    <p:extLst>
      <p:ext uri="{BB962C8B-B14F-4D97-AF65-F5344CB8AC3E}">
        <p14:creationId xmlns:p14="http://schemas.microsoft.com/office/powerpoint/2010/main" val="1503090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Copyright Fundamentals for Presentations</a:t>
            </a:r>
          </a:p>
        </p:txBody>
      </p:sp>
      <p:sp>
        <p:nvSpPr>
          <p:cNvPr id="4" name="Footer Placeholder 3"/>
          <p:cNvSpPr>
            <a:spLocks noGrp="1"/>
          </p:cNvSpPr>
          <p:nvPr>
            <p:ph type="ftr" sz="quarter" idx="11"/>
          </p:nvPr>
        </p:nvSpPr>
        <p:spPr/>
        <p:txBody>
          <a:bodyPr/>
          <a:lstStyle/>
          <a:p>
            <a:r>
              <a:rPr lang="en-US"/>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a:t>8-</a:t>
            </a:r>
            <a:fld id="{C6F3177E-27ED-4792-9A52-D1409DFD05E3}" type="slidenum">
              <a:rPr lang="en-US" smtClean="0"/>
              <a:pPr/>
              <a:t>13</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554043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Questions and/or Concerns</a:t>
            </a:r>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3" name="Footer Placeholder 2"/>
          <p:cNvSpPr>
            <a:spLocks noGrp="1"/>
          </p:cNvSpPr>
          <p:nvPr>
            <p:ph type="ftr" sz="quarter" idx="11"/>
          </p:nvPr>
        </p:nvSpPr>
        <p:spPr>
          <a:xfrm>
            <a:off x="152400" y="6356350"/>
            <a:ext cx="3505200" cy="365125"/>
          </a:xfrm>
        </p:spPr>
        <p:txBody>
          <a:bodyPr/>
          <a:lstStyle/>
          <a:p>
            <a:r>
              <a:rPr lang="en-US"/>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a:t>8-</a:t>
            </a:r>
            <a:fld id="{C6F3177E-27ED-4792-9A52-D1409DFD05E3}" type="slidenum">
              <a:rPr lang="en-US" smtClean="0"/>
              <a:pPr/>
              <a:t>14</a:t>
            </a:fld>
            <a:endParaRPr lang="en-US" dirty="0"/>
          </a:p>
        </p:txBody>
      </p:sp>
    </p:spTree>
    <p:extLst>
      <p:ext uri="{BB962C8B-B14F-4D97-AF65-F5344CB8AC3E}">
        <p14:creationId xmlns:p14="http://schemas.microsoft.com/office/powerpoint/2010/main" val="3429198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Content Segments</a:t>
            </a:r>
          </a:p>
        </p:txBody>
      </p:sp>
      <p:sp>
        <p:nvSpPr>
          <p:cNvPr id="3" name="Content Placeholder 2"/>
          <p:cNvSpPr>
            <a:spLocks noGrp="1"/>
          </p:cNvSpPr>
          <p:nvPr>
            <p:ph idx="1"/>
          </p:nvPr>
        </p:nvSpPr>
        <p:spPr/>
        <p:txBody>
          <a:bodyPr>
            <a:normAutofit fontScale="92500"/>
          </a:bodyPr>
          <a:lstStyle/>
          <a:p>
            <a:pPr marL="514350" indent="-514350">
              <a:buFont typeface="+mj-lt"/>
              <a:buAutoNum type="alphaUcPeriod"/>
            </a:pPr>
            <a:r>
              <a:rPr lang="en-US" dirty="0"/>
              <a:t>Commonly Used Training Aids</a:t>
            </a:r>
          </a:p>
          <a:p>
            <a:pPr marL="514350" indent="-514350">
              <a:buFont typeface="+mj-lt"/>
              <a:buAutoNum type="alphaUcPeriod"/>
            </a:pPr>
            <a:r>
              <a:rPr lang="en-US" dirty="0"/>
              <a:t>Purposes of Training Aids</a:t>
            </a:r>
          </a:p>
          <a:p>
            <a:pPr marL="514350" indent="-514350">
              <a:buFont typeface="+mj-lt"/>
              <a:buAutoNum type="alphaUcPeriod"/>
            </a:pPr>
            <a:r>
              <a:rPr lang="en-US" dirty="0"/>
              <a:t>Whiteboards, Wall Charts, &amp; Easels/Easel Pads</a:t>
            </a:r>
          </a:p>
          <a:p>
            <a:pPr marL="514350" indent="-514350">
              <a:buFont typeface="+mj-lt"/>
              <a:buAutoNum type="alphaUcPeriod"/>
            </a:pPr>
            <a:r>
              <a:rPr lang="en-US" dirty="0"/>
              <a:t>Audio/Video</a:t>
            </a:r>
          </a:p>
          <a:p>
            <a:pPr marL="514350" indent="-514350">
              <a:buFont typeface="+mj-lt"/>
              <a:buAutoNum type="alphaUcPeriod"/>
            </a:pPr>
            <a:r>
              <a:rPr lang="en-US" dirty="0"/>
              <a:t>Presentation Software Programs</a:t>
            </a:r>
          </a:p>
          <a:p>
            <a:pPr marL="514350" indent="-514350">
              <a:buFont typeface="+mj-lt"/>
              <a:buAutoNum type="alphaUcPeriod"/>
            </a:pPr>
            <a:r>
              <a:rPr lang="en-US" dirty="0"/>
              <a:t>Handouts</a:t>
            </a:r>
          </a:p>
          <a:p>
            <a:pPr marL="514350" indent="-514350">
              <a:buFont typeface="+mj-lt"/>
              <a:buAutoNum type="alphaUcPeriod"/>
            </a:pPr>
            <a:r>
              <a:rPr lang="en-US" dirty="0"/>
              <a:t>Copyright Fundamentals for Presentations</a:t>
            </a:r>
          </a:p>
          <a:p>
            <a:pPr marL="514350" indent="-514350">
              <a:buFont typeface="+mj-lt"/>
              <a:buAutoNum type="alphaUcPeriod"/>
            </a:pPr>
            <a:r>
              <a:rPr lang="en-US" dirty="0"/>
              <a:t>Questions and/or Concerns</a:t>
            </a:r>
          </a:p>
        </p:txBody>
      </p:sp>
      <p:sp>
        <p:nvSpPr>
          <p:cNvPr id="4" name="Footer Placeholder 3"/>
          <p:cNvSpPr>
            <a:spLocks noGrp="1"/>
          </p:cNvSpPr>
          <p:nvPr>
            <p:ph type="ftr" sz="quarter" idx="11"/>
          </p:nvPr>
        </p:nvSpPr>
        <p:spPr>
          <a:xfrm>
            <a:off x="152400" y="6356350"/>
            <a:ext cx="3505200" cy="365125"/>
          </a:xfrm>
        </p:spPr>
        <p:txBody>
          <a:bodyPr/>
          <a:lstStyle/>
          <a:p>
            <a:r>
              <a:rPr lang="en-US"/>
              <a:t>Session 8 – Developing and Using Training Aids</a:t>
            </a:r>
            <a:endParaRPr lang="en-US" dirty="0"/>
          </a:p>
        </p:txBody>
      </p:sp>
      <p:sp>
        <p:nvSpPr>
          <p:cNvPr id="6" name="Slide Number Placeholder 5"/>
          <p:cNvSpPr>
            <a:spLocks noGrp="1"/>
          </p:cNvSpPr>
          <p:nvPr>
            <p:ph type="sldNum" sz="quarter" idx="12"/>
          </p:nvPr>
        </p:nvSpPr>
        <p:spPr/>
        <p:txBody>
          <a:bodyPr/>
          <a:lstStyle/>
          <a:p>
            <a:r>
              <a:rPr lang="en-US"/>
              <a:t>8-</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2862322"/>
          </a:xfrm>
          <a:prstGeom prst="rect">
            <a:avLst/>
          </a:prstGeom>
          <a:noFill/>
        </p:spPr>
        <p:txBody>
          <a:bodyPr wrap="square" rtlCol="0">
            <a:spAutoFit/>
          </a:bodyPr>
          <a:lstStyle/>
          <a:p>
            <a:pPr algn="ctr"/>
            <a:r>
              <a:rPr lang="en-US" sz="3600" dirty="0">
                <a:solidFill>
                  <a:schemeClr val="bg1"/>
                </a:solidFill>
              </a:rPr>
              <a:t>Drug Recognition Expert</a:t>
            </a:r>
          </a:p>
          <a:p>
            <a:pPr algn="ctr"/>
            <a:r>
              <a:rPr lang="en-US" sz="3600" dirty="0">
                <a:solidFill>
                  <a:schemeClr val="bg1"/>
                </a:solidFill>
              </a:rPr>
              <a:t>Instructor Development Course</a:t>
            </a:r>
          </a:p>
          <a:p>
            <a:pPr algn="ctr"/>
            <a:endParaRPr lang="en-US" sz="3600" dirty="0">
              <a:solidFill>
                <a:schemeClr val="bg1"/>
              </a:solidFill>
            </a:endParaRPr>
          </a:p>
          <a:p>
            <a:pPr algn="ctr"/>
            <a:r>
              <a:rPr lang="en-US" sz="3600" dirty="0">
                <a:solidFill>
                  <a:schemeClr val="bg1"/>
                </a:solidFill>
              </a:rPr>
              <a:t>Session 8:</a:t>
            </a:r>
          </a:p>
          <a:p>
            <a:pPr algn="ctr"/>
            <a:r>
              <a:rPr lang="en-US" sz="3600" dirty="0">
                <a:solidFill>
                  <a:schemeClr val="bg1"/>
                </a:solidFill>
              </a:rPr>
              <a:t>Developing and Using Training Aids</a:t>
            </a:r>
          </a:p>
        </p:txBody>
      </p:sp>
      <p:sp>
        <p:nvSpPr>
          <p:cNvPr id="2" name="Footer Placeholder 1"/>
          <p:cNvSpPr>
            <a:spLocks noGrp="1"/>
          </p:cNvSpPr>
          <p:nvPr>
            <p:ph type="ftr" sz="quarter" idx="11"/>
          </p:nvPr>
        </p:nvSpPr>
        <p:spPr>
          <a:xfrm>
            <a:off x="152400" y="6356350"/>
            <a:ext cx="3505200" cy="365125"/>
          </a:xfrm>
        </p:spPr>
        <p:txBody>
          <a:bodyPr/>
          <a:lstStyle/>
          <a:p>
            <a:r>
              <a:rPr lang="en-US"/>
              <a:t>Session 8 – Developing and Using Training Aids</a:t>
            </a:r>
            <a:endParaRPr lang="en-US" dirty="0"/>
          </a:p>
        </p:txBody>
      </p:sp>
      <p:sp>
        <p:nvSpPr>
          <p:cNvPr id="4" name="Slide Number Placeholder 3"/>
          <p:cNvSpPr>
            <a:spLocks noGrp="1"/>
          </p:cNvSpPr>
          <p:nvPr>
            <p:ph type="sldNum" sz="quarter" idx="12"/>
          </p:nvPr>
        </p:nvSpPr>
        <p:spPr/>
        <p:txBody>
          <a:bodyPr/>
          <a:lstStyle/>
          <a:p>
            <a:r>
              <a:rPr lang="en-US"/>
              <a:t>8-</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Session Objectives</a:t>
            </a:r>
          </a:p>
        </p:txBody>
      </p:sp>
      <p:sp>
        <p:nvSpPr>
          <p:cNvPr id="3" name="Content Placeholder 2"/>
          <p:cNvSpPr>
            <a:spLocks noGrp="1"/>
          </p:cNvSpPr>
          <p:nvPr>
            <p:ph idx="1"/>
          </p:nvPr>
        </p:nvSpPr>
        <p:spPr/>
        <p:txBody>
          <a:bodyPr>
            <a:normAutofit/>
          </a:bodyPr>
          <a:lstStyle/>
          <a:p>
            <a:pPr>
              <a:spcBef>
                <a:spcPts val="1200"/>
              </a:spcBef>
            </a:pPr>
            <a:r>
              <a:rPr lang="en-US" dirty="0" smtClean="0"/>
              <a:t>Demonstrate purpose and use of training </a:t>
            </a:r>
            <a:r>
              <a:rPr lang="en-US" dirty="0"/>
              <a:t>aids</a:t>
            </a:r>
          </a:p>
          <a:p>
            <a:pPr>
              <a:spcBef>
                <a:spcPts val="1200"/>
              </a:spcBef>
            </a:pPr>
            <a:r>
              <a:rPr lang="en-US" dirty="0" smtClean="0"/>
              <a:t>Integrate </a:t>
            </a:r>
            <a:r>
              <a:rPr lang="en-US" dirty="0"/>
              <a:t>training aids in your demonstration</a:t>
            </a:r>
          </a:p>
        </p:txBody>
      </p:sp>
      <p:sp>
        <p:nvSpPr>
          <p:cNvPr id="4" name="Footer Placeholder 3"/>
          <p:cNvSpPr>
            <a:spLocks noGrp="1"/>
          </p:cNvSpPr>
          <p:nvPr>
            <p:ph type="ftr" sz="quarter" idx="11"/>
          </p:nvPr>
        </p:nvSpPr>
        <p:spPr>
          <a:xfrm>
            <a:off x="152400" y="6356350"/>
            <a:ext cx="3505200" cy="365125"/>
          </a:xfrm>
        </p:spPr>
        <p:txBody>
          <a:bodyPr/>
          <a:lstStyle/>
          <a:p>
            <a:r>
              <a:rPr lang="en-US"/>
              <a:t>Session 8 – Developing and Using Training Aids</a:t>
            </a:r>
            <a:endParaRPr lang="en-US" dirty="0"/>
          </a:p>
        </p:txBody>
      </p:sp>
      <p:sp>
        <p:nvSpPr>
          <p:cNvPr id="7" name="Slide Number Placeholder 6"/>
          <p:cNvSpPr>
            <a:spLocks noGrp="1"/>
          </p:cNvSpPr>
          <p:nvPr>
            <p:ph type="sldNum" sz="quarter" idx="12"/>
          </p:nvPr>
        </p:nvSpPr>
        <p:spPr/>
        <p:txBody>
          <a:bodyPr/>
          <a:lstStyle/>
          <a:p>
            <a:r>
              <a:rPr lang="en-US"/>
              <a:t>8-</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a:t>8-</a:t>
            </a:r>
            <a:fld id="{C6F3177E-27ED-4792-9A52-D1409DFD05E3}" type="slidenum">
              <a:rPr lang="en-US" smtClean="0"/>
              <a:pPr/>
              <a:t>5</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 y="1600200"/>
            <a:ext cx="7277100" cy="4419600"/>
          </a:xfrm>
          <a:prstGeom prst="rect">
            <a:avLst/>
          </a:prstGeom>
        </p:spPr>
      </p:pic>
      <p:sp>
        <p:nvSpPr>
          <p:cNvPr id="7" name="Title 1"/>
          <p:cNvSpPr>
            <a:spLocks noGrp="1"/>
          </p:cNvSpPr>
          <p:nvPr>
            <p:ph type="title"/>
          </p:nvPr>
        </p:nvSpPr>
        <p:spPr>
          <a:xfrm>
            <a:off x="457200" y="274638"/>
            <a:ext cx="8229600" cy="1143000"/>
          </a:xfrm>
        </p:spPr>
        <p:txBody>
          <a:bodyPr/>
          <a:lstStyle/>
          <a:p>
            <a:r>
              <a:rPr lang="en-US" b="1" dirty="0"/>
              <a:t>Commonly Used Training Aids</a:t>
            </a:r>
          </a:p>
        </p:txBody>
      </p:sp>
    </p:spTree>
    <p:extLst>
      <p:ext uri="{BB962C8B-B14F-4D97-AF65-F5344CB8AC3E}">
        <p14:creationId xmlns:p14="http://schemas.microsoft.com/office/powerpoint/2010/main" val="860287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Purposes of Training Aids</a:t>
            </a:r>
          </a:p>
        </p:txBody>
      </p:sp>
      <p:sp>
        <p:nvSpPr>
          <p:cNvPr id="4" name="Footer Placeholder 3"/>
          <p:cNvSpPr>
            <a:spLocks noGrp="1"/>
          </p:cNvSpPr>
          <p:nvPr>
            <p:ph type="ftr" sz="quarter" idx="11"/>
          </p:nvPr>
        </p:nvSpPr>
        <p:spPr/>
        <p:txBody>
          <a:bodyPr/>
          <a:lstStyle/>
          <a:p>
            <a:r>
              <a:rPr lang="en-US"/>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a:t>8-</a:t>
            </a:r>
            <a:fld id="{C6F3177E-27ED-4792-9A52-D1409DFD05E3}" type="slidenum">
              <a:rPr lang="en-US" smtClean="0"/>
              <a:pPr/>
              <a:t>6</a:t>
            </a:fld>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3333"/>
          <a:stretch/>
        </p:blipFill>
        <p:spPr>
          <a:xfrm>
            <a:off x="1548559" y="1600200"/>
            <a:ext cx="6046882" cy="4525963"/>
          </a:xfrm>
          <a:prstGeom prst="rect">
            <a:avLst/>
          </a:prstGeom>
        </p:spPr>
      </p:pic>
    </p:spTree>
    <p:extLst>
      <p:ext uri="{BB962C8B-B14F-4D97-AF65-F5344CB8AC3E}">
        <p14:creationId xmlns:p14="http://schemas.microsoft.com/office/powerpoint/2010/main" val="399588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Improper Use of Training Aids</a:t>
            </a:r>
          </a:p>
        </p:txBody>
      </p:sp>
      <p:sp>
        <p:nvSpPr>
          <p:cNvPr id="4" name="Footer Placeholder 3"/>
          <p:cNvSpPr>
            <a:spLocks noGrp="1"/>
          </p:cNvSpPr>
          <p:nvPr>
            <p:ph type="ftr" sz="quarter" idx="11"/>
          </p:nvPr>
        </p:nvSpPr>
        <p:spPr/>
        <p:txBody>
          <a:bodyPr/>
          <a:lstStyle/>
          <a:p>
            <a:r>
              <a:rPr lang="en-US"/>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a:t>8-</a:t>
            </a:r>
            <a:fld id="{C6F3177E-27ED-4792-9A52-D1409DFD05E3}" type="slidenum">
              <a:rPr lang="en-US" smtClean="0"/>
              <a:pPr/>
              <a:t>7</a:t>
            </a:fld>
            <a:endParaRPr lang="en-US" dirty="0"/>
          </a:p>
        </p:txBody>
      </p:sp>
      <p:pic>
        <p:nvPicPr>
          <p:cNvPr id="6" name="Picture 2" descr="C:\Users\shaida.morales.ctr\Documents\Projects\SFST TTT\Images\shutterstock_175172636.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830" r="5277"/>
          <a:stretch/>
        </p:blipFill>
        <p:spPr bwMode="auto">
          <a:xfrm>
            <a:off x="1554552" y="1600200"/>
            <a:ext cx="6034896" cy="452596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378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Whiteboards, Wall Charts, &amp; Easels/Easel Pads</a:t>
            </a:r>
          </a:p>
        </p:txBody>
      </p:sp>
      <p:sp>
        <p:nvSpPr>
          <p:cNvPr id="4" name="Footer Placeholder 3"/>
          <p:cNvSpPr>
            <a:spLocks noGrp="1"/>
          </p:cNvSpPr>
          <p:nvPr>
            <p:ph type="ftr" sz="quarter" idx="11"/>
          </p:nvPr>
        </p:nvSpPr>
        <p:spPr/>
        <p:txBody>
          <a:bodyPr/>
          <a:lstStyle/>
          <a:p>
            <a:r>
              <a:rPr lang="en-US"/>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a:t>8-</a:t>
            </a:r>
            <a:fld id="{C6F3177E-27ED-4792-9A52-D1409DFD05E3}" type="slidenum">
              <a:rPr lang="en-US" smtClean="0"/>
              <a:pPr/>
              <a:t>8</a:t>
            </a:fld>
            <a:endParaRPr lang="en-US" dirty="0"/>
          </a:p>
        </p:txBody>
      </p:sp>
      <p:pic>
        <p:nvPicPr>
          <p:cNvPr id="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694613"/>
            <a:ext cx="6034689" cy="4401387"/>
          </a:xfrm>
          <a:prstGeom prst="rect">
            <a:avLst/>
          </a:prstGeom>
        </p:spPr>
      </p:pic>
    </p:spTree>
    <p:extLst>
      <p:ext uri="{BB962C8B-B14F-4D97-AF65-F5344CB8AC3E}">
        <p14:creationId xmlns:p14="http://schemas.microsoft.com/office/powerpoint/2010/main" val="1859386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Wall Charts</a:t>
            </a:r>
          </a:p>
        </p:txBody>
      </p:sp>
      <p:sp>
        <p:nvSpPr>
          <p:cNvPr id="4" name="Footer Placeholder 3"/>
          <p:cNvSpPr>
            <a:spLocks noGrp="1"/>
          </p:cNvSpPr>
          <p:nvPr>
            <p:ph type="ftr" sz="quarter" idx="11"/>
          </p:nvPr>
        </p:nvSpPr>
        <p:spPr/>
        <p:txBody>
          <a:bodyPr/>
          <a:lstStyle/>
          <a:p>
            <a:r>
              <a:rPr lang="en-US"/>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a:t>8-</a:t>
            </a:r>
            <a:fld id="{C6F3177E-27ED-4792-9A52-D1409DFD05E3}" type="slidenum">
              <a:rPr lang="en-US" smtClean="0"/>
              <a:pPr/>
              <a:t>9</a:t>
            </a:fld>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7102" y="1600200"/>
            <a:ext cx="7869796" cy="4525963"/>
          </a:xfrm>
        </p:spPr>
      </p:pic>
    </p:spTree>
    <p:extLst>
      <p:ext uri="{BB962C8B-B14F-4D97-AF65-F5344CB8AC3E}">
        <p14:creationId xmlns:p14="http://schemas.microsoft.com/office/powerpoint/2010/main" val="4018992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1607</TotalTime>
  <Words>1774</Words>
  <Application>Microsoft Office PowerPoint</Application>
  <PresentationFormat>On-screen Show (4:3)</PresentationFormat>
  <Paragraphs>415</Paragraphs>
  <Slides>14</Slides>
  <Notes>14</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Content Segments</vt:lpstr>
      <vt:lpstr>PowerPoint Presentation</vt:lpstr>
      <vt:lpstr>Session Objectives</vt:lpstr>
      <vt:lpstr>Commonly Used Training Aids</vt:lpstr>
      <vt:lpstr>Purposes of Training Aids</vt:lpstr>
      <vt:lpstr>Improper Use of Training Aids</vt:lpstr>
      <vt:lpstr>Whiteboards, Wall Charts, &amp; Easels/Easel Pads</vt:lpstr>
      <vt:lpstr>Wall Charts</vt:lpstr>
      <vt:lpstr>Audio/Video</vt:lpstr>
      <vt:lpstr>Presentation Software Programs</vt:lpstr>
      <vt:lpstr>Handouts</vt:lpstr>
      <vt:lpstr>Copyright Fundamentals for Presentations</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116</cp:revision>
  <cp:lastPrinted>2017-01-30T16:03:31Z</cp:lastPrinted>
  <dcterms:created xsi:type="dcterms:W3CDTF">2016-06-21T13:40:11Z</dcterms:created>
  <dcterms:modified xsi:type="dcterms:W3CDTF">2017-01-30T16:03:38Z</dcterms:modified>
</cp:coreProperties>
</file>